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9"/>
  </p:notesMasterIdLst>
  <p:sldIdLst>
    <p:sldId id="648" r:id="rId2"/>
    <p:sldId id="708" r:id="rId3"/>
    <p:sldId id="709" r:id="rId4"/>
    <p:sldId id="714" r:id="rId5"/>
    <p:sldId id="715" r:id="rId6"/>
    <p:sldId id="717" r:id="rId7"/>
    <p:sldId id="718" r:id="rId8"/>
    <p:sldId id="719" r:id="rId9"/>
    <p:sldId id="720" r:id="rId10"/>
    <p:sldId id="721" r:id="rId11"/>
    <p:sldId id="723" r:id="rId12"/>
    <p:sldId id="724" r:id="rId13"/>
    <p:sldId id="725" r:id="rId14"/>
    <p:sldId id="726" r:id="rId15"/>
    <p:sldId id="727" r:id="rId16"/>
    <p:sldId id="728" r:id="rId17"/>
    <p:sldId id="710" r:id="rId18"/>
    <p:sldId id="712" r:id="rId19"/>
    <p:sldId id="713" r:id="rId20"/>
    <p:sldId id="729" r:id="rId21"/>
    <p:sldId id="730" r:id="rId22"/>
    <p:sldId id="731" r:id="rId23"/>
    <p:sldId id="732" r:id="rId24"/>
    <p:sldId id="733" r:id="rId25"/>
    <p:sldId id="734" r:id="rId26"/>
    <p:sldId id="696" r:id="rId27"/>
    <p:sldId id="678" r:id="rId28"/>
    <p:sldId id="680" r:id="rId29"/>
    <p:sldId id="685" r:id="rId30"/>
    <p:sldId id="687" r:id="rId31"/>
    <p:sldId id="686" r:id="rId32"/>
    <p:sldId id="683" r:id="rId33"/>
    <p:sldId id="684" r:id="rId34"/>
    <p:sldId id="691" r:id="rId35"/>
    <p:sldId id="693" r:id="rId36"/>
    <p:sldId id="692" r:id="rId37"/>
    <p:sldId id="73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18" autoAdjust="0"/>
    <p:restoredTop sz="94660"/>
  </p:normalViewPr>
  <p:slideViewPr>
    <p:cSldViewPr>
      <p:cViewPr>
        <p:scale>
          <a:sx n="100" d="100"/>
          <a:sy n="100" d="100"/>
        </p:scale>
        <p:origin x="-390" y="20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34</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35</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36</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37</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26</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27</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29</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30</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31</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32</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33</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5/21/2021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5/21/2021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5/21/2021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2800" dirty="0" smtClean="0"/>
              <a:t>IMPORTANT ASPECTS OF LITIGATION</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Cross Examination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a:t>
            </a:r>
            <a:r>
              <a:rPr lang="en-US" sz="2400" dirty="0" smtClean="0"/>
              <a:t>Supreme Court in the case of Collector of Customs v. D. </a:t>
            </a:r>
            <a:r>
              <a:rPr lang="en-US" sz="2400" dirty="0" err="1" smtClean="0"/>
              <a:t>Bhoormal</a:t>
            </a:r>
            <a:r>
              <a:rPr lang="en-US" sz="2400" dirty="0" smtClean="0"/>
              <a:t> - 1983 (13) E.L.T. 1546 (S.C.) has held that provisions of Section 106 of Indian Evidence Act shall apply to proceedings under Customs &amp; Excise Act. Under that section, when any fact is especially within the knowledge of any person, the burden of proving that fact is upon him. </a:t>
            </a:r>
          </a:p>
          <a:p>
            <a:r>
              <a:rPr lang="en-US" sz="2400" dirty="0" smtClean="0"/>
              <a:t>Not allowing the </a:t>
            </a:r>
            <a:r>
              <a:rPr lang="en-US" sz="2400" dirty="0" err="1" smtClean="0"/>
              <a:t>assessee</a:t>
            </a:r>
            <a:r>
              <a:rPr lang="en-US" sz="2400" dirty="0" smtClean="0"/>
              <a:t> to cross-examine the witnesses by the Adjudicating Authority though the statements of those witnesses were made the basis of the impugned order is a serious flaw which makes the order nullity inasmuch as it amounted to violation of principles of natural justice because of which the </a:t>
            </a:r>
            <a:r>
              <a:rPr lang="en-US" sz="2400" dirty="0" err="1" smtClean="0"/>
              <a:t>assessee</a:t>
            </a:r>
            <a:r>
              <a:rPr lang="en-US" sz="2400" dirty="0" smtClean="0"/>
              <a:t> was adversely affected. Andaman Timber Industries v. CCE reported in [2015] 62 taxmann.com </a:t>
            </a:r>
            <a:endParaRPr lang="en-IN" sz="24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Cross Examination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IN" sz="2500" dirty="0" smtClean="0"/>
              <a:t> </a:t>
            </a:r>
            <a:r>
              <a:rPr lang="en-US" sz="2500" dirty="0" smtClean="0"/>
              <a:t>Hon'ble Supreme Court in </a:t>
            </a:r>
            <a:r>
              <a:rPr lang="en-US" sz="2500" i="1" dirty="0" err="1" smtClean="0"/>
              <a:t>Kalra</a:t>
            </a:r>
            <a:r>
              <a:rPr lang="en-US" sz="2500" i="1" dirty="0" smtClean="0"/>
              <a:t> Glue Factory</a:t>
            </a:r>
            <a:r>
              <a:rPr lang="en-US" sz="2500" dirty="0" smtClean="0"/>
              <a:t> v. </a:t>
            </a:r>
            <a:r>
              <a:rPr lang="en-US" sz="2500" i="1" dirty="0" smtClean="0"/>
              <a:t>Sales Tax Tribunal </a:t>
            </a:r>
            <a:r>
              <a:rPr lang="en-US" sz="2500" dirty="0" smtClean="0"/>
              <a:t>[1987] 167 ITR 498 set aside the order of the Tribunal as well as order in revision of the High Court on the ground that the statements of a partner of another firm upon which the Sales Tax Tribunal relied, had not been tested by cross examinations. </a:t>
            </a:r>
          </a:p>
          <a:p>
            <a:r>
              <a:rPr lang="en-US" sz="2500" dirty="0" smtClean="0"/>
              <a:t>Hon’ble Supreme Court in the case of CIT </a:t>
            </a:r>
            <a:r>
              <a:rPr lang="en-US" sz="2500" dirty="0" err="1" smtClean="0"/>
              <a:t>vs</a:t>
            </a:r>
            <a:r>
              <a:rPr lang="en-US" sz="2500" dirty="0" smtClean="0"/>
              <a:t> Odeon Builders Pvt. Ltd. reported in 2019 SCC Online SC 1462 had held that disallowance of purchase cannot be made solely on third party information without subjecting it to further scrutiny and denying opportunity of cross examination to the appellant, who has prima facie discharged the initial burden of substantiating the purchases through various documentation including purchase bills, transportation bills, confirmed copy of accounts and the fact of payment through </a:t>
            </a:r>
            <a:r>
              <a:rPr lang="en-US" sz="2500" dirty="0" err="1" smtClean="0"/>
              <a:t>cheques</a:t>
            </a:r>
            <a:r>
              <a:rPr lang="en-US" sz="2500" dirty="0" smtClean="0"/>
              <a:t>, &amp; VAT Registration of the sellers &amp; their Income Tax Return.</a:t>
            </a:r>
            <a:endParaRPr lang="en-IN" sz="25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BURDEN OF PROOF</a:t>
            </a:r>
            <a:endParaRPr lang="en-US" dirty="0"/>
          </a:p>
        </p:txBody>
      </p:sp>
      <p:sp>
        <p:nvSpPr>
          <p:cNvPr id="3" name="Content Placeholder 2"/>
          <p:cNvSpPr>
            <a:spLocks noGrp="1"/>
          </p:cNvSpPr>
          <p:nvPr>
            <p:ph idx="1"/>
          </p:nvPr>
        </p:nvSpPr>
        <p:spPr/>
        <p:txBody>
          <a:bodyPr>
            <a:normAutofit fontScale="25000" lnSpcReduction="20000"/>
          </a:bodyPr>
          <a:lstStyle/>
          <a:p>
            <a:pPr lvl="0"/>
            <a:r>
              <a:rPr lang="en-IN" sz="2500" dirty="0" smtClean="0"/>
              <a:t> </a:t>
            </a:r>
            <a:r>
              <a:rPr lang="en-US" sz="9600" dirty="0" smtClean="0"/>
              <a:t> </a:t>
            </a:r>
          </a:p>
          <a:p>
            <a:pPr lvl="0"/>
            <a:r>
              <a:rPr lang="en-US" sz="9600" dirty="0" smtClean="0"/>
              <a:t> </a:t>
            </a:r>
            <a:r>
              <a:rPr lang="en-US" sz="10400" dirty="0" smtClean="0"/>
              <a:t>Section 101 of the Evidence Act lays down that whoever wants a court to give judgment in his </a:t>
            </a:r>
            <a:r>
              <a:rPr lang="en-US" sz="10400" dirty="0" err="1" smtClean="0"/>
              <a:t>favour</a:t>
            </a:r>
            <a:r>
              <a:rPr lang="en-US" sz="10400" dirty="0" smtClean="0"/>
              <a:t> as to legal right or liability dependent on the existence of some facts, must prove the existence of those facts. In other words, he who alleges a fact must prove it, is the real import in sum and substance of the said provision. </a:t>
            </a:r>
          </a:p>
          <a:p>
            <a:pPr lvl="0"/>
            <a:r>
              <a:rPr lang="en-US" sz="10400" dirty="0" smtClean="0"/>
              <a:t>Section 102 of the Evidence Act lays down that the burden of proof in a suit or proceedings rests upon the party who would fail if no evidence at all, or no more evidence, as the case may be, was adduced by the either side.</a:t>
            </a:r>
          </a:p>
          <a:p>
            <a:pPr lvl="0"/>
            <a:r>
              <a:rPr lang="en-US" sz="10400" dirty="0" smtClean="0"/>
              <a:t>Once the burden is discharged the onus to disprove lies on the other side by way of onus of proof. </a:t>
            </a:r>
          </a:p>
          <a:p>
            <a:pPr lvl="0">
              <a:buNone/>
            </a:pPr>
            <a:endParaRPr lang="en-IN" sz="96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BURDEN OF PROOF</a:t>
            </a:r>
            <a:endParaRPr lang="en-US" dirty="0"/>
          </a:p>
        </p:txBody>
      </p:sp>
      <p:sp>
        <p:nvSpPr>
          <p:cNvPr id="3" name="Content Placeholder 2"/>
          <p:cNvSpPr>
            <a:spLocks noGrp="1"/>
          </p:cNvSpPr>
          <p:nvPr>
            <p:ph idx="1"/>
          </p:nvPr>
        </p:nvSpPr>
        <p:spPr/>
        <p:txBody>
          <a:bodyPr>
            <a:normAutofit fontScale="25000" lnSpcReduction="20000"/>
          </a:bodyPr>
          <a:lstStyle/>
          <a:p>
            <a:pPr lvl="0"/>
            <a:r>
              <a:rPr lang="en-IN" sz="2500" dirty="0" smtClean="0"/>
              <a:t> </a:t>
            </a:r>
            <a:r>
              <a:rPr lang="en-US" sz="9600" dirty="0" smtClean="0"/>
              <a:t> </a:t>
            </a:r>
            <a:endParaRPr lang="en-US" sz="8800" dirty="0" smtClean="0"/>
          </a:p>
          <a:p>
            <a:pPr lvl="0"/>
            <a:r>
              <a:rPr lang="en-US" sz="8800" dirty="0" smtClean="0"/>
              <a:t>The initial burden is on the revenue to show that particular receipt is liable to be taxed as income under the statute, but the onus of showing that a particular income is exempt from taxation, lies on the </a:t>
            </a:r>
            <a:r>
              <a:rPr lang="en-US" sz="8800" dirty="0" err="1" smtClean="0"/>
              <a:t>assessee</a:t>
            </a:r>
            <a:r>
              <a:rPr lang="en-US" sz="8800" dirty="0" smtClean="0"/>
              <a:t>— [refer- </a:t>
            </a:r>
            <a:r>
              <a:rPr lang="en-US" sz="8800" i="1" dirty="0" err="1" smtClean="0"/>
              <a:t>Parimisetti</a:t>
            </a:r>
            <a:r>
              <a:rPr lang="en-US" sz="8800" i="1" dirty="0" smtClean="0"/>
              <a:t> </a:t>
            </a:r>
            <a:r>
              <a:rPr lang="en-US" sz="8800" i="1" dirty="0" err="1" smtClean="0"/>
              <a:t>Seetharamamma</a:t>
            </a:r>
            <a:r>
              <a:rPr lang="en-US" sz="8800" dirty="0" smtClean="0"/>
              <a:t> v. </a:t>
            </a:r>
            <a:r>
              <a:rPr lang="en-US" sz="8800" i="1" dirty="0" smtClean="0"/>
              <a:t>CIT </a:t>
            </a:r>
            <a:r>
              <a:rPr lang="en-US" sz="8800" dirty="0" smtClean="0"/>
              <a:t>[1965] 57 ITR 532 (SC).</a:t>
            </a:r>
          </a:p>
          <a:p>
            <a:pPr lvl="0"/>
            <a:r>
              <a:rPr lang="en-US" sz="8800" dirty="0" smtClean="0"/>
              <a:t>In </a:t>
            </a:r>
            <a:r>
              <a:rPr lang="en-US" sz="8800" i="1" dirty="0" smtClean="0"/>
              <a:t>Union of India</a:t>
            </a:r>
            <a:r>
              <a:rPr lang="en-US" sz="8800" dirty="0" smtClean="0"/>
              <a:t> v. </a:t>
            </a:r>
            <a:r>
              <a:rPr lang="en-US" sz="8800" i="1" dirty="0" err="1" smtClean="0"/>
              <a:t>Garware</a:t>
            </a:r>
            <a:r>
              <a:rPr lang="en-US" sz="8800" i="1" dirty="0" smtClean="0"/>
              <a:t> Nylons Ltd.</a:t>
            </a:r>
            <a:r>
              <a:rPr lang="en-US" sz="8800" dirty="0" smtClean="0"/>
              <a:t> - (1996) 10 SCC 413 = 1996 (87) E.L.T. 12 (S.C.), it has been held that the burden of proof is on the taxing authorities to show that the particular case or item in question is taxable in the manner claimed by them.</a:t>
            </a:r>
          </a:p>
          <a:p>
            <a:r>
              <a:rPr lang="en-US" sz="8800" dirty="0" smtClean="0"/>
              <a:t>It is well settled that the onus to prove undervaluation is on the revenue but once the revenue discharges the burden of proof by producing evidence of contemporaneous imports at a higher price, the onus shifts to the importer to establish that the price indicated in the invoice relied upon by him is correct. Commissioner Of </a:t>
            </a:r>
            <a:r>
              <a:rPr lang="en-US" sz="8800" dirty="0" err="1" smtClean="0"/>
              <a:t>Cus</a:t>
            </a:r>
            <a:r>
              <a:rPr lang="en-US" sz="8800" dirty="0" smtClean="0"/>
              <a:t>., Vishakhapatnam Versus </a:t>
            </a:r>
            <a:r>
              <a:rPr lang="en-US" sz="8800" dirty="0" err="1" smtClean="0"/>
              <a:t>Aggarwal</a:t>
            </a:r>
            <a:r>
              <a:rPr lang="en-US" sz="8800" dirty="0" smtClean="0"/>
              <a:t> Industries Ltd. - 2011 (272) E.L.T. 641 (S.C.)</a:t>
            </a:r>
          </a:p>
          <a:p>
            <a:pPr lvl="0"/>
            <a:endParaRPr lang="en-IN" sz="96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Opinion of Experts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
            </a:pPr>
            <a:r>
              <a:rPr lang="en-US" sz="8800" dirty="0" smtClean="0"/>
              <a:t> </a:t>
            </a:r>
            <a:r>
              <a:rPr lang="en-US" sz="4600" dirty="0" smtClean="0"/>
              <a:t>Section 45 of the Evidence Act -When the court has to form an opinion upon a point of foreign law  or  of  science or art, or as to identity of handwriting [or figure impression, the opinions upon that point of persons specially skilled in such foreign law,  science or art, or in questions as to identity of handwriting or finger impressions] are relevant facts. </a:t>
            </a:r>
          </a:p>
          <a:p>
            <a:pPr>
              <a:buFont typeface="Wingdings" pitchFamily="2" charset="2"/>
              <a:buChar char="§"/>
            </a:pPr>
            <a:r>
              <a:rPr lang="en-US" sz="4600" dirty="0" smtClean="0"/>
              <a:t>The Hon'ble Supreme Court has also ventured to define the expert as one who has acquired special knowledge, skill or experience in any science, art, trade or commerce: such knowledge, may have been acquired by practice, observation or careful studies - </a:t>
            </a:r>
            <a:r>
              <a:rPr lang="en-US" sz="4600" i="1" dirty="0" smtClean="0"/>
              <a:t>Bal Krishna Das </a:t>
            </a:r>
            <a:r>
              <a:rPr lang="en-US" sz="4600" i="1" dirty="0" err="1" smtClean="0"/>
              <a:t>Agrawal</a:t>
            </a:r>
            <a:r>
              <a:rPr lang="en-US" sz="4600" dirty="0" smtClean="0"/>
              <a:t> v. </a:t>
            </a:r>
            <a:r>
              <a:rPr lang="en-US" sz="4600" i="1" dirty="0" err="1" smtClean="0"/>
              <a:t>Radha</a:t>
            </a:r>
            <a:r>
              <a:rPr lang="en-US" sz="4600" i="1" dirty="0" smtClean="0"/>
              <a:t> Devi</a:t>
            </a:r>
            <a:r>
              <a:rPr lang="en-US" sz="4600" dirty="0" smtClean="0"/>
              <a:t> AIR 1989 SC 1966.</a:t>
            </a:r>
          </a:p>
          <a:p>
            <a:pPr>
              <a:buFont typeface="Wingdings" pitchFamily="2" charset="2"/>
              <a:buChar char="§"/>
            </a:pPr>
            <a:endParaRPr lang="en-US" sz="5500" dirty="0" smtClean="0"/>
          </a:p>
          <a:p>
            <a:pPr lvl="0"/>
            <a:endParaRPr lang="en-US" sz="8800" dirty="0" smtClean="0"/>
          </a:p>
          <a:p>
            <a:pPr lvl="0"/>
            <a:endParaRPr lang="en-IN" sz="96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Opinion of Experts</a:t>
            </a:r>
            <a:endParaRPr lang="en-US" dirty="0"/>
          </a:p>
        </p:txBody>
      </p:sp>
      <p:sp>
        <p:nvSpPr>
          <p:cNvPr id="3" name="Content Placeholder 2"/>
          <p:cNvSpPr>
            <a:spLocks noGrp="1"/>
          </p:cNvSpPr>
          <p:nvPr>
            <p:ph idx="1"/>
          </p:nvPr>
        </p:nvSpPr>
        <p:spPr/>
        <p:txBody>
          <a:bodyPr>
            <a:normAutofit fontScale="77500" lnSpcReduction="20000"/>
          </a:bodyPr>
          <a:lstStyle/>
          <a:p>
            <a:r>
              <a:rPr lang="en-US" sz="8800" dirty="0" smtClean="0"/>
              <a:t> </a:t>
            </a:r>
            <a:r>
              <a:rPr lang="en-US" dirty="0" smtClean="0"/>
              <a:t>Expert opinion is merely an aid to the court to arrive at a conclusion. Such an opinion is not binding. It is optional for the court to accept or reject it. The court should asses this evidence at par with other pieces of evidence and is not allowed under any circumstances to delegate its authority to a third party.</a:t>
            </a:r>
          </a:p>
          <a:p>
            <a:r>
              <a:rPr lang="en-US" dirty="0" smtClean="0"/>
              <a:t>The Hon'ble Supreme Court has clarified in the case of </a:t>
            </a:r>
            <a:r>
              <a:rPr lang="en-US" i="1" dirty="0" err="1" smtClean="0"/>
              <a:t>Murali</a:t>
            </a:r>
            <a:r>
              <a:rPr lang="en-US" i="1" dirty="0" smtClean="0"/>
              <a:t> </a:t>
            </a:r>
            <a:r>
              <a:rPr lang="en-US" i="1" dirty="0" err="1" smtClean="0"/>
              <a:t>Lal</a:t>
            </a:r>
            <a:r>
              <a:rPr lang="en-US" i="1" dirty="0" smtClean="0"/>
              <a:t> </a:t>
            </a:r>
            <a:r>
              <a:rPr lang="en-US" dirty="0" smtClean="0"/>
              <a:t>v.</a:t>
            </a:r>
            <a:r>
              <a:rPr lang="en-US" i="1" dirty="0" smtClean="0"/>
              <a:t> State of Madhya Pradesh</a:t>
            </a:r>
            <a:r>
              <a:rPr lang="en-US" i="1" u="sng" baseline="30000" dirty="0" smtClean="0"/>
              <a:t> </a:t>
            </a:r>
            <a:r>
              <a:rPr lang="en-US" dirty="0" smtClean="0"/>
              <a:t>1980 AIR 531 that the expert has the duty to depose and not to decide. The authority of the court cannot be diluted under any circumstance. </a:t>
            </a:r>
          </a:p>
          <a:p>
            <a:r>
              <a:rPr lang="en-IN" dirty="0" smtClean="0"/>
              <a:t>Certificates of CA or Engineers can assist the court in arriving at a conclusion. </a:t>
            </a:r>
            <a:endParaRPr lang="en-US" dirty="0" smtClean="0"/>
          </a:p>
          <a:p>
            <a:endParaRPr lang="en-US" dirty="0" smtClean="0"/>
          </a:p>
          <a:p>
            <a:pPr>
              <a:buFont typeface="Wingdings" pitchFamily="2" charset="2"/>
              <a:buChar char="§"/>
            </a:pPr>
            <a:endParaRPr lang="en-US" sz="5500" dirty="0" smtClean="0"/>
          </a:p>
          <a:p>
            <a:pPr lvl="0"/>
            <a:endParaRPr lang="en-US" sz="8800" dirty="0" smtClean="0"/>
          </a:p>
          <a:p>
            <a:pPr lvl="0"/>
            <a:endParaRPr lang="en-IN" sz="96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Opinion of Experts</a:t>
            </a:r>
            <a:endParaRPr lang="en-US" dirty="0"/>
          </a:p>
        </p:txBody>
      </p:sp>
      <p:sp>
        <p:nvSpPr>
          <p:cNvPr id="3" name="Content Placeholder 2"/>
          <p:cNvSpPr>
            <a:spLocks noGrp="1"/>
          </p:cNvSpPr>
          <p:nvPr>
            <p:ph idx="1"/>
          </p:nvPr>
        </p:nvSpPr>
        <p:spPr/>
        <p:txBody>
          <a:bodyPr>
            <a:normAutofit fontScale="70000" lnSpcReduction="20000"/>
          </a:bodyPr>
          <a:lstStyle/>
          <a:p>
            <a:r>
              <a:rPr lang="en-US" sz="8800" dirty="0" smtClean="0"/>
              <a:t> </a:t>
            </a:r>
            <a:r>
              <a:rPr lang="en-US" i="1" dirty="0" smtClean="0"/>
              <a:t>Commissioner of Central Excise</a:t>
            </a:r>
            <a:r>
              <a:rPr lang="en-US" dirty="0" smtClean="0"/>
              <a:t> v. </a:t>
            </a:r>
            <a:r>
              <a:rPr lang="en-US" i="1" dirty="0" smtClean="0"/>
              <a:t>BHEL</a:t>
            </a:r>
            <a:r>
              <a:rPr lang="en-US" dirty="0" smtClean="0"/>
              <a:t> - 2018 (10) G.S.T.L. 3 (S.C.) in the face of the opinion of the expert and the HSN note, the , we are of the view that the Primary Authority as well as the First Appellate Authority was perfectly justified in coming to the conclusion that the components of the boilers cleared as parts but essential to put into operation the boilers, would be classifiable under sub-heading 8402.10 and not as claimed by Revenue under sub-heading 8402.90.</a:t>
            </a:r>
          </a:p>
          <a:p>
            <a:r>
              <a:rPr lang="en-IN" dirty="0" smtClean="0"/>
              <a:t>Commissioner of Income Tax, Delhi vs. </a:t>
            </a:r>
            <a:r>
              <a:rPr lang="en-IN" dirty="0" err="1" smtClean="0"/>
              <a:t>Bharti</a:t>
            </a:r>
            <a:r>
              <a:rPr lang="en-IN" dirty="0" smtClean="0"/>
              <a:t> Cellular Ltd. [2011 ]330ITR 239 (SC ) -The problem which arises in these cases is that there is no expert evidence from the side of the Department to show how human intervention takes place, particularly, during the process when calls take place, let us say, from Delhi to </a:t>
            </a:r>
            <a:r>
              <a:rPr lang="en-IN" dirty="0" err="1" smtClean="0"/>
              <a:t>Nainital</a:t>
            </a:r>
            <a:r>
              <a:rPr lang="en-IN" dirty="0" smtClean="0"/>
              <a:t> and vice versa. </a:t>
            </a:r>
            <a:endParaRPr lang="en-US" dirty="0" smtClean="0"/>
          </a:p>
          <a:p>
            <a:endParaRPr lang="en-US" dirty="0" smtClean="0"/>
          </a:p>
          <a:p>
            <a:endParaRPr lang="en-US" dirty="0" smtClean="0"/>
          </a:p>
          <a:p>
            <a:pPr>
              <a:buFont typeface="Wingdings" pitchFamily="2" charset="2"/>
              <a:buChar char="§"/>
            </a:pPr>
            <a:endParaRPr lang="en-US" sz="5500" dirty="0" smtClean="0"/>
          </a:p>
          <a:p>
            <a:pPr lvl="0"/>
            <a:endParaRPr lang="en-US" sz="8800" dirty="0" smtClean="0"/>
          </a:p>
          <a:p>
            <a:pPr lvl="0"/>
            <a:endParaRPr lang="en-IN" sz="96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Some important SC judgments on evidence</a:t>
            </a:r>
            <a:endParaRPr lang="en-US" dirty="0"/>
          </a:p>
        </p:txBody>
      </p:sp>
      <p:sp>
        <p:nvSpPr>
          <p:cNvPr id="3" name="Content Placeholder 2"/>
          <p:cNvSpPr>
            <a:spLocks noGrp="1"/>
          </p:cNvSpPr>
          <p:nvPr>
            <p:ph idx="1"/>
          </p:nvPr>
        </p:nvSpPr>
        <p:spPr/>
        <p:txBody>
          <a:bodyPr>
            <a:normAutofit fontScale="25000" lnSpcReduction="20000"/>
          </a:bodyPr>
          <a:lstStyle/>
          <a:p>
            <a:pPr>
              <a:lnSpc>
                <a:spcPct val="170000"/>
              </a:lnSpc>
            </a:pPr>
            <a:r>
              <a:rPr lang="en-IN" sz="9600" dirty="0" smtClean="0"/>
              <a:t> </a:t>
            </a:r>
            <a:r>
              <a:rPr lang="en-US" sz="9600" dirty="0" smtClean="0"/>
              <a:t>“Science has not yet invented any instrument to test the reliability of the evidence placed before a Court or a Tribunal. Therefore the Courts and the Tribunals have to judge the evidence before them by applying the test of Human Probabilities. Human minds may differ as to reliability of a piece of evidence, but that sphere decision of the final fact finding authority is made conclusive by law.” </a:t>
            </a:r>
          </a:p>
          <a:p>
            <a:pPr>
              <a:lnSpc>
                <a:spcPct val="170000"/>
              </a:lnSpc>
            </a:pPr>
            <a:r>
              <a:rPr lang="en-US" sz="9600" dirty="0" smtClean="0"/>
              <a:t>(CIT v. </a:t>
            </a:r>
            <a:r>
              <a:rPr lang="en-US" sz="9600" dirty="0" err="1" smtClean="0"/>
              <a:t>Durga</a:t>
            </a:r>
            <a:r>
              <a:rPr lang="en-US" sz="9600" dirty="0" smtClean="0"/>
              <a:t> Prasad More (1971) 82 ITR 540 (SC)</a:t>
            </a: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Some important SC judgments on evidence</a:t>
            </a:r>
            <a:endParaRPr lang="en-US" dirty="0"/>
          </a:p>
        </p:txBody>
      </p:sp>
      <p:sp>
        <p:nvSpPr>
          <p:cNvPr id="3" name="Content Placeholder 2"/>
          <p:cNvSpPr>
            <a:spLocks noGrp="1"/>
          </p:cNvSpPr>
          <p:nvPr>
            <p:ph idx="1"/>
          </p:nvPr>
        </p:nvSpPr>
        <p:spPr/>
        <p:txBody>
          <a:bodyPr>
            <a:normAutofit fontScale="70000" lnSpcReduction="20000"/>
          </a:bodyPr>
          <a:lstStyle/>
          <a:p>
            <a:pPr>
              <a:lnSpc>
                <a:spcPct val="170000"/>
              </a:lnSpc>
            </a:pPr>
            <a:r>
              <a:rPr lang="en-IN" sz="3400" dirty="0" smtClean="0"/>
              <a:t> </a:t>
            </a:r>
            <a:r>
              <a:rPr lang="en-US" sz="3400" dirty="0" smtClean="0"/>
              <a:t>“Though an apparent must be considered real until it was shown that there were reasons to believe that the apparent was not real in the case where a party relied on self serving recitals in document, it was for that party to establish the truth of those recitals. Taxing authorities were entitled to look into the surrounding circumstances to find out the reality of the recitals. </a:t>
            </a:r>
          </a:p>
          <a:p>
            <a:pPr>
              <a:lnSpc>
                <a:spcPct val="170000"/>
              </a:lnSpc>
              <a:buNone/>
            </a:pPr>
            <a:r>
              <a:rPr lang="en-US" sz="3400" dirty="0" smtClean="0"/>
              <a:t>	(</a:t>
            </a:r>
            <a:r>
              <a:rPr lang="en-US" sz="3400" dirty="0" err="1" smtClean="0"/>
              <a:t>Sumati</a:t>
            </a:r>
            <a:r>
              <a:rPr lang="en-US" sz="3400" dirty="0" smtClean="0"/>
              <a:t> </a:t>
            </a:r>
            <a:r>
              <a:rPr lang="en-US" sz="3400" dirty="0" err="1" smtClean="0"/>
              <a:t>Dayal</a:t>
            </a:r>
            <a:r>
              <a:rPr lang="en-US" sz="3400" dirty="0" smtClean="0"/>
              <a:t> v CIT (1995) 214 ITR 801 (SC) </a:t>
            </a: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Some important SC judgments on evidence</a:t>
            </a:r>
            <a:endParaRPr lang="en-US" dirty="0"/>
          </a:p>
        </p:txBody>
      </p:sp>
      <p:sp>
        <p:nvSpPr>
          <p:cNvPr id="3" name="Content Placeholder 2"/>
          <p:cNvSpPr>
            <a:spLocks noGrp="1"/>
          </p:cNvSpPr>
          <p:nvPr>
            <p:ph idx="1"/>
          </p:nvPr>
        </p:nvSpPr>
        <p:spPr/>
        <p:txBody>
          <a:bodyPr>
            <a:noAutofit/>
          </a:bodyPr>
          <a:lstStyle/>
          <a:p>
            <a:pPr>
              <a:lnSpc>
                <a:spcPct val="170000"/>
              </a:lnSpc>
            </a:pPr>
            <a:r>
              <a:rPr lang="en-IN" sz="2400" dirty="0" smtClean="0"/>
              <a:t> </a:t>
            </a:r>
            <a:r>
              <a:rPr lang="en-US" sz="2400" dirty="0" smtClean="0"/>
              <a:t>“The evidence brought on record without the knowledge of the </a:t>
            </a:r>
            <a:r>
              <a:rPr lang="en-US" sz="2400" dirty="0" err="1" smtClean="0"/>
              <a:t>assessee</a:t>
            </a:r>
            <a:r>
              <a:rPr lang="en-US" sz="2400" dirty="0" smtClean="0"/>
              <a:t> and used against him without giving him an opportunity to rebut it offends the principles of Natural Justice. There must be something more than bare suspicion to support the assessment.” </a:t>
            </a:r>
          </a:p>
          <a:p>
            <a:pPr>
              <a:lnSpc>
                <a:spcPct val="170000"/>
              </a:lnSpc>
              <a:buNone/>
            </a:pPr>
            <a:r>
              <a:rPr lang="en-US" sz="2400" dirty="0" smtClean="0"/>
              <a:t>	(</a:t>
            </a:r>
            <a:r>
              <a:rPr lang="en-US" sz="2400" dirty="0" err="1" smtClean="0"/>
              <a:t>Dhakeshwari</a:t>
            </a:r>
            <a:r>
              <a:rPr lang="en-US" sz="2400" dirty="0" smtClean="0"/>
              <a:t> Cotton Mills Ltd v. CIT (1954) 26 ITR 775 (SC) ) </a:t>
            </a: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INTERPLAY BETWEEN EVIDENCE ACT &amp; GST</a:t>
            </a:r>
            <a:endParaRPr lang="en-US" dirty="0"/>
          </a:p>
        </p:txBody>
      </p:sp>
      <p:sp>
        <p:nvSpPr>
          <p:cNvPr id="3" name="Content Placeholder 2"/>
          <p:cNvSpPr>
            <a:spLocks noGrp="1"/>
          </p:cNvSpPr>
          <p:nvPr>
            <p:ph idx="1"/>
          </p:nvPr>
        </p:nvSpPr>
        <p:spPr/>
        <p:txBody>
          <a:bodyPr>
            <a:normAutofit fontScale="32500" lnSpcReduction="20000"/>
          </a:bodyPr>
          <a:lstStyle/>
          <a:p>
            <a:pPr>
              <a:lnSpc>
                <a:spcPct val="170000"/>
              </a:lnSpc>
            </a:pPr>
            <a:r>
              <a:rPr lang="en-IN" sz="7400" dirty="0" smtClean="0"/>
              <a:t>Evidence Act, 1872 is</a:t>
            </a:r>
            <a:r>
              <a:rPr lang="en-US" sz="7400" dirty="0" smtClean="0"/>
              <a:t> a procedural law which is </a:t>
            </a:r>
            <a:r>
              <a:rPr lang="en-IN" sz="7400" dirty="0" smtClean="0"/>
              <a:t>intended to prescribe rules for the admissibility or otherwise of evidence. </a:t>
            </a:r>
          </a:p>
          <a:p>
            <a:pPr>
              <a:lnSpc>
                <a:spcPct val="170000"/>
              </a:lnSpc>
            </a:pPr>
            <a:r>
              <a:rPr lang="en-US" sz="7400" dirty="0" smtClean="0"/>
              <a:t>The </a:t>
            </a:r>
            <a:r>
              <a:rPr lang="en-US" sz="7400" dirty="0" err="1" smtClean="0"/>
              <a:t>rigour</a:t>
            </a:r>
            <a:r>
              <a:rPr lang="en-US" sz="7400" dirty="0" smtClean="0"/>
              <a:t> of the rules of evidence contained in the Evidence Act does not apply to the taxation laws but it embodies a salutary principle of common law jurisprudence which could be attracted to a set of circumstances that satisfy its condition. </a:t>
            </a:r>
            <a:r>
              <a:rPr lang="en-US" sz="7400" dirty="0" err="1" smtClean="0"/>
              <a:t>Chuharmal</a:t>
            </a:r>
            <a:r>
              <a:rPr lang="en-US" sz="7400" dirty="0" smtClean="0"/>
              <a:t>  Vs.  Commissioner of Income Tax, M.P – AIR 1988 SC 1384.</a:t>
            </a: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Cross-objections</a:t>
            </a:r>
            <a:endParaRPr lang="en-US" dirty="0"/>
          </a:p>
        </p:txBody>
      </p:sp>
      <p:sp>
        <p:nvSpPr>
          <p:cNvPr id="3" name="Content Placeholder 2"/>
          <p:cNvSpPr>
            <a:spLocks noGrp="1"/>
          </p:cNvSpPr>
          <p:nvPr>
            <p:ph idx="1"/>
          </p:nvPr>
        </p:nvSpPr>
        <p:spPr/>
        <p:txBody>
          <a:bodyPr>
            <a:noAutofit/>
          </a:bodyPr>
          <a:lstStyle/>
          <a:p>
            <a:r>
              <a:rPr lang="en-IN" sz="2600" dirty="0" smtClean="0"/>
              <a:t> </a:t>
            </a:r>
            <a:r>
              <a:rPr lang="en-US" sz="2600" dirty="0" smtClean="0"/>
              <a:t>On receipt of notice that an appeal has been preferred under this section, the party against whom the appeal has been preferred may, notwithstanding that he may not have appealed against such order or any part thereof, file, within 45 days of the receipt of notice, a memorandum of cross-objections, verified in FORM GST APL-06, against any part of the order appealed against. Such memorandum shall be disposed of by the Appellate Tribunal, as if it were an appeal presented within the time specified.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Cross-objections</a:t>
            </a:r>
            <a:endParaRPr lang="en-US" dirty="0"/>
          </a:p>
        </p:txBody>
      </p:sp>
      <p:sp>
        <p:nvSpPr>
          <p:cNvPr id="3" name="Content Placeholder 2"/>
          <p:cNvSpPr>
            <a:spLocks noGrp="1"/>
          </p:cNvSpPr>
          <p:nvPr>
            <p:ph idx="1"/>
          </p:nvPr>
        </p:nvSpPr>
        <p:spPr/>
        <p:txBody>
          <a:bodyPr>
            <a:noAutofit/>
          </a:bodyPr>
          <a:lstStyle/>
          <a:p>
            <a:r>
              <a:rPr lang="en-US" sz="2600" dirty="0" smtClean="0"/>
              <a:t>Cross objection can be filed by the other side on receipt of notice of appeal having been filed by the appealing party, on any issue </a:t>
            </a:r>
            <a:r>
              <a:rPr lang="en-US" sz="2600" i="1" dirty="0" smtClean="0"/>
              <a:t>de hors</a:t>
            </a:r>
            <a:r>
              <a:rPr lang="en-US" sz="2600" dirty="0" smtClean="0"/>
              <a:t> the issue raised by the appealing party.  </a:t>
            </a:r>
          </a:p>
          <a:p>
            <a:r>
              <a:rPr lang="en-US" sz="2600" dirty="0" smtClean="0"/>
              <a:t>In an appeal it is possible that one finding given in the order may be against the Revenue and some other finding may be against the </a:t>
            </a:r>
            <a:r>
              <a:rPr lang="en-US" sz="2600" dirty="0" err="1" smtClean="0"/>
              <a:t>assessee</a:t>
            </a:r>
            <a:r>
              <a:rPr lang="en-US" sz="2600" dirty="0" smtClean="0"/>
              <a:t>. In such type of orders which may (partly or entirely) be against one or both the parties, one party may initially decide - for various reasons - not to file appeal but when the opposite party challenges such order in appeal, it may decide to challenge.</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 of additional evidence</a:t>
            </a:r>
            <a:endParaRPr lang="en-US" dirty="0"/>
          </a:p>
        </p:txBody>
      </p:sp>
      <p:sp>
        <p:nvSpPr>
          <p:cNvPr id="3" name="Content Placeholder 2"/>
          <p:cNvSpPr>
            <a:spLocks noGrp="1"/>
          </p:cNvSpPr>
          <p:nvPr>
            <p:ph idx="1"/>
          </p:nvPr>
        </p:nvSpPr>
        <p:spPr/>
        <p:txBody>
          <a:bodyPr>
            <a:noAutofit/>
          </a:bodyPr>
          <a:lstStyle/>
          <a:p>
            <a:r>
              <a:rPr lang="en-US" sz="2400" dirty="0" smtClean="0"/>
              <a:t>The appellant shall not be allowed to produce before the Appellate Authority or Tribunal any evidence, whether oral or documentary, other than the evidence produced by him during the course of the proceedings before the adjudicating authority or, as the case may be, the Appellate Authority except in the following circumstances -</a:t>
            </a:r>
          </a:p>
          <a:p>
            <a:r>
              <a:rPr lang="en-US" sz="2400" dirty="0" smtClean="0"/>
              <a:t>where the adjudicating authority or, the Appellate Authority has refused to admit evidence which ought to have been admitted; or</a:t>
            </a:r>
          </a:p>
          <a:p>
            <a:r>
              <a:rPr lang="en-US" sz="2400" dirty="0" smtClean="0"/>
              <a:t>Where the appellant was prevented by sufficient cause from producing the evidence which he was called upon to produce by the adjudicating authority or the Appellate Authority; or</a:t>
            </a:r>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 of additional evidence</a:t>
            </a:r>
            <a:endParaRPr lang="en-US" dirty="0"/>
          </a:p>
        </p:txBody>
      </p:sp>
      <p:sp>
        <p:nvSpPr>
          <p:cNvPr id="3" name="Content Placeholder 2"/>
          <p:cNvSpPr>
            <a:spLocks noGrp="1"/>
          </p:cNvSpPr>
          <p:nvPr>
            <p:ph idx="1"/>
          </p:nvPr>
        </p:nvSpPr>
        <p:spPr/>
        <p:txBody>
          <a:bodyPr>
            <a:noAutofit/>
          </a:bodyPr>
          <a:lstStyle/>
          <a:p>
            <a:r>
              <a:rPr lang="en-US" sz="2600" dirty="0" smtClean="0"/>
              <a:t>Where the appellant was prevented by sufficient cause from producing before the adjudicating authority or, as the case may be, the Appellate Authority any evidence which is relevant to any ground of appeal; or </a:t>
            </a:r>
          </a:p>
          <a:p>
            <a:r>
              <a:rPr lang="en-US" sz="2600" dirty="0" smtClean="0"/>
              <a:t>Where the adjudicating authority or, as the case may be, the Appellate Authority has made the order appealed against without giving sufficient opportunity to the appellant to adduce evidence relevant to any ground of </a:t>
            </a:r>
            <a:r>
              <a:rPr lang="en-US" sz="2600" dirty="0" err="1" smtClean="0"/>
              <a:t>appeal.No</a:t>
            </a:r>
            <a:r>
              <a:rPr lang="en-US" sz="2600" dirty="0" smtClean="0"/>
              <a:t> evidence shall be admitted unless the Appellate Tribunal records in writing the reasons for its admission. </a:t>
            </a:r>
          </a:p>
          <a:p>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 of additional evidence</a:t>
            </a:r>
            <a:endParaRPr lang="en-US" dirty="0"/>
          </a:p>
        </p:txBody>
      </p:sp>
      <p:sp>
        <p:nvSpPr>
          <p:cNvPr id="3" name="Content Placeholder 2"/>
          <p:cNvSpPr>
            <a:spLocks noGrp="1"/>
          </p:cNvSpPr>
          <p:nvPr>
            <p:ph idx="1"/>
          </p:nvPr>
        </p:nvSpPr>
        <p:spPr/>
        <p:txBody>
          <a:bodyPr>
            <a:noAutofit/>
          </a:bodyPr>
          <a:lstStyle/>
          <a:p>
            <a:r>
              <a:rPr lang="en-US" sz="2800" dirty="0" smtClean="0"/>
              <a:t> No evidence shall be admitted unless the Appellate Authority or the Appellate Tribunal records in writing the reasons for its admission.</a:t>
            </a:r>
          </a:p>
          <a:p>
            <a:r>
              <a:rPr lang="en-US" sz="2800" dirty="0" smtClean="0"/>
              <a:t>The Appellate Authority or the Appellate Tribunal shall not take any evidence produced under sub-rule (1) unless the adjudicating authority or an officer </a:t>
            </a:r>
            <a:r>
              <a:rPr lang="en-US" sz="2800" dirty="0" err="1" smtClean="0"/>
              <a:t>authorised</a:t>
            </a:r>
            <a:r>
              <a:rPr lang="en-US" sz="2800" dirty="0" smtClean="0"/>
              <a:t> in this behalf by the said authority has been allowed a reasonable opportunity -</a:t>
            </a:r>
          </a:p>
          <a:p>
            <a:r>
              <a:rPr lang="en-US" sz="2800" dirty="0" smtClean="0"/>
              <a:t>(a)	to examine the evidence or document or to cross-examine any witness produced by the appellant; or </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 of additional evidence</a:t>
            </a:r>
            <a:endParaRPr lang="en-US" dirty="0"/>
          </a:p>
        </p:txBody>
      </p:sp>
      <p:sp>
        <p:nvSpPr>
          <p:cNvPr id="3" name="Content Placeholder 2"/>
          <p:cNvSpPr>
            <a:spLocks noGrp="1"/>
          </p:cNvSpPr>
          <p:nvPr>
            <p:ph idx="1"/>
          </p:nvPr>
        </p:nvSpPr>
        <p:spPr/>
        <p:txBody>
          <a:bodyPr>
            <a:noAutofit/>
          </a:bodyPr>
          <a:lstStyle/>
          <a:p>
            <a:r>
              <a:rPr lang="en-US" sz="2800" dirty="0" smtClean="0"/>
              <a:t> (b)	to produce any evidence or any witness in rebuttal of the evidence produced by the appellant under sub-rule (1).</a:t>
            </a:r>
          </a:p>
          <a:p>
            <a:r>
              <a:rPr lang="en-US" sz="2800" dirty="0" smtClean="0"/>
              <a:t>(4) Nothing contained in this rule shall affect the power of the Appellate Authority or the Appellate Tribunal to direct the production of any document, or the examination of any witness, to enable it to dispose of the appeal.</a:t>
            </a:r>
          </a:p>
          <a:p>
            <a:endParaRPr lang="en-US" sz="2800" dirty="0" smtClean="0"/>
          </a:p>
          <a:p>
            <a:endParaRPr lang="en-US" sz="26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26</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US" sz="1600" dirty="0" smtClean="0">
                <a:latin typeface="Tahoma" pitchFamily="34" charset="0"/>
                <a:ea typeface="Tahoma" pitchFamily="34" charset="0"/>
                <a:cs typeface="Tahoma" pitchFamily="34" charset="0"/>
              </a:rPr>
              <a:t>Writ before High Court or Supreme Court is a public law remedy i.e. it gives right to any person to approach High Court or Supreme Court for the enforcement of his right against any person or authority performing public duty. Rights which comes for enforcement:- </a:t>
            </a:r>
          </a:p>
          <a:p>
            <a:pPr algn="l"/>
            <a:r>
              <a:rPr lang="en-US" sz="1600" dirty="0" smtClean="0">
                <a:latin typeface="Tahoma" pitchFamily="34" charset="0"/>
                <a:ea typeface="Tahoma" pitchFamily="34" charset="0"/>
                <a:cs typeface="Tahoma" pitchFamily="34" charset="0"/>
              </a:rPr>
              <a:t>(a) fundamental rights given by the Constitution;</a:t>
            </a:r>
          </a:p>
          <a:p>
            <a:pPr algn="l"/>
            <a:r>
              <a:rPr lang="en-US" sz="1600" dirty="0" smtClean="0">
                <a:latin typeface="Tahoma" pitchFamily="34" charset="0"/>
                <a:ea typeface="Tahoma" pitchFamily="34" charset="0"/>
                <a:cs typeface="Tahoma" pitchFamily="34" charset="0"/>
              </a:rPr>
              <a:t>(b) constitutional rights not having the status of fundamental rights;</a:t>
            </a:r>
          </a:p>
          <a:p>
            <a:pPr algn="l"/>
            <a:r>
              <a:rPr lang="en-US" sz="1600" dirty="0" smtClean="0">
                <a:latin typeface="Tahoma" pitchFamily="34" charset="0"/>
                <a:ea typeface="Tahoma" pitchFamily="34" charset="0"/>
                <a:cs typeface="Tahoma" pitchFamily="34" charset="0"/>
              </a:rPr>
              <a:t>(c) statutory rights;</a:t>
            </a:r>
          </a:p>
          <a:p>
            <a:pPr algn="l"/>
            <a:r>
              <a:rPr lang="en-US" sz="1600" dirty="0" smtClean="0">
                <a:latin typeface="Tahoma" pitchFamily="34" charset="0"/>
                <a:ea typeface="Tahoma" pitchFamily="34" charset="0"/>
                <a:cs typeface="Tahoma" pitchFamily="34" charset="0"/>
              </a:rPr>
              <a:t>(d) rights flowing from subordinate legislation;</a:t>
            </a:r>
          </a:p>
          <a:p>
            <a:pPr algn="l"/>
            <a:r>
              <a:rPr lang="en-US" sz="1600" dirty="0" smtClean="0">
                <a:latin typeface="Tahoma" pitchFamily="34" charset="0"/>
                <a:ea typeface="Tahoma" pitchFamily="34" charset="0"/>
                <a:cs typeface="Tahoma" pitchFamily="34" charset="0"/>
              </a:rPr>
              <a:t>(e) rights based on case law;</a:t>
            </a:r>
          </a:p>
          <a:p>
            <a:pPr algn="l"/>
            <a:r>
              <a:rPr lang="en-US" sz="1600" dirty="0" smtClean="0">
                <a:latin typeface="Tahoma" pitchFamily="34" charset="0"/>
                <a:ea typeface="Tahoma" pitchFamily="34" charset="0"/>
                <a:cs typeface="Tahoma" pitchFamily="34" charset="0"/>
              </a:rPr>
              <a:t>(f) customary rights;</a:t>
            </a:r>
          </a:p>
          <a:p>
            <a:pPr algn="l"/>
            <a:r>
              <a:rPr lang="en-US" sz="1600" dirty="0" smtClean="0">
                <a:latin typeface="Tahoma" pitchFamily="34" charset="0"/>
                <a:ea typeface="Tahoma" pitchFamily="34" charset="0"/>
                <a:cs typeface="Tahoma" pitchFamily="34" charset="0"/>
              </a:rPr>
              <a:t>(g) contractual rights.</a:t>
            </a:r>
          </a:p>
          <a:p>
            <a:pPr algn="just">
              <a:buFont typeface="Wingdings" pitchFamily="2" charset="2"/>
              <a:buChar char="v"/>
            </a:pPr>
            <a:r>
              <a:rPr lang="en-IN" sz="1600" dirty="0" smtClean="0">
                <a:latin typeface="Tahoma" pitchFamily="34" charset="0"/>
                <a:ea typeface="Tahoma" pitchFamily="34" charset="0"/>
                <a:cs typeface="Tahoma" pitchFamily="34" charset="0"/>
              </a:rPr>
              <a:t>Writ can be filed to enforce rights against action as well inaction of </a:t>
            </a:r>
            <a:r>
              <a:rPr lang="en-US" sz="1600" dirty="0" smtClean="0">
                <a:latin typeface="Tahoma" pitchFamily="34" charset="0"/>
                <a:ea typeface="Tahoma" pitchFamily="34" charset="0"/>
                <a:cs typeface="Tahoma" pitchFamily="34" charset="0"/>
              </a:rPr>
              <a:t>any person or authority performing public duty</a:t>
            </a:r>
            <a:r>
              <a:rPr lang="en-IN" sz="1600" dirty="0" smtClean="0">
                <a:latin typeface="Tahoma" pitchFamily="34" charset="0"/>
                <a:ea typeface="Tahoma" pitchFamily="34" charset="0"/>
                <a:cs typeface="Tahoma" pitchFamily="34" charset="0"/>
              </a:rPr>
              <a:t>. </a:t>
            </a:r>
          </a:p>
          <a:p>
            <a:pPr algn="just">
              <a:buFont typeface="Wingdings" pitchFamily="2" charset="2"/>
              <a:buChar char="v"/>
            </a:pPr>
            <a:r>
              <a:rPr lang="en-US" sz="160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60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just">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27</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900" dirty="0" smtClean="0">
                <a:latin typeface="Tahoma" pitchFamily="34" charset="0"/>
                <a:ea typeface="Tahoma" pitchFamily="34" charset="0"/>
                <a:cs typeface="Tahoma" pitchFamily="34" charset="0"/>
              </a:rPr>
              <a:t>Fundamental rights are in part III of the constitution of India. Article 12 to Article 35 are fundamental rights. Article 14 to 18 relates to Right to equality or prohibition of discrimination. Article 19 relates to rights to freedom of speech, to move freely throughout territory of India, right to reside and settle in any party of India, right to practise any  profession, or to carry any trade, occupation or business. Article 20 relates to avoidance of double jeopardy or conviction or penalty on the basis of anterior law or be witness against himself. Article 21 relates to right to life which is a colourless article. It is a repository of various human rights. </a:t>
            </a:r>
            <a:endParaRPr lang="en-US" sz="1900" dirty="0" smtClean="0">
              <a:latin typeface="Tahoma" pitchFamily="34" charset="0"/>
              <a:ea typeface="Tahoma" pitchFamily="34" charset="0"/>
              <a:cs typeface="Tahoma" pitchFamily="34" charset="0"/>
            </a:endParaRPr>
          </a:p>
          <a:p>
            <a:pPr algn="l">
              <a:buFont typeface="Wingdings" pitchFamily="2" charset="2"/>
              <a:buChar char="v"/>
            </a:pPr>
            <a:r>
              <a:rPr lang="en-US" sz="1900" dirty="0" smtClean="0">
                <a:latin typeface="Tahoma" pitchFamily="34" charset="0"/>
                <a:ea typeface="Tahoma" pitchFamily="34" charset="0"/>
                <a:cs typeface="Tahoma" pitchFamily="34" charset="0"/>
              </a:rPr>
              <a:t>Where relief through High Court is available under article 226, it is advisable that one should first approach the High Court. </a:t>
            </a:r>
          </a:p>
          <a:p>
            <a:pPr algn="l">
              <a:buFont typeface="Wingdings" pitchFamily="2" charset="2"/>
              <a:buChar char="v"/>
            </a:pPr>
            <a:r>
              <a:rPr lang="en-US" sz="1900" dirty="0" smtClean="0">
                <a:latin typeface="Tahoma" pitchFamily="34" charset="0"/>
                <a:ea typeface="Tahoma" pitchFamily="34" charset="0"/>
                <a:cs typeface="Tahoma" pitchFamily="34" charset="0"/>
              </a:rPr>
              <a:t>The High Court, under article 226, cannot sit as an appellate court on administrative decisions.</a:t>
            </a:r>
          </a:p>
          <a:p>
            <a:pPr algn="l">
              <a:buFont typeface="Wingdings" pitchFamily="2" charset="2"/>
              <a:buChar char="v"/>
            </a:pPr>
            <a:r>
              <a:rPr lang="en-US" sz="1900" dirty="0" smtClean="0">
                <a:latin typeface="Tahoma" pitchFamily="34" charset="0"/>
                <a:ea typeface="Tahoma" pitchFamily="34" charset="0"/>
                <a:cs typeface="Tahoma" pitchFamily="34" charset="0"/>
              </a:rPr>
              <a:t>In general, a disputed question of fact is not investigated in a proceeding under article 226. </a:t>
            </a:r>
          </a:p>
          <a:p>
            <a:pPr algn="l">
              <a:buFont typeface="Wingdings" pitchFamily="2" charset="2"/>
              <a:buChar char="v"/>
            </a:pPr>
            <a:r>
              <a:rPr lang="en-US" sz="1900" dirty="0" smtClean="0">
                <a:latin typeface="Tahoma" pitchFamily="34" charset="0"/>
                <a:ea typeface="Tahoma" pitchFamily="34" charset="0"/>
                <a:cs typeface="Tahoma" pitchFamily="34" charset="0"/>
              </a:rPr>
              <a:t>The High Court may interfere with a finding of fact, if it is shown that the finding is not supported by any evidence, or that the finding is ‘perverse’ or based upon a view of facts which could never be reasonably entertained. </a:t>
            </a:r>
          </a:p>
          <a:p>
            <a:pPr algn="l"/>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28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900" dirty="0" smtClean="0">
                <a:latin typeface="Tahoma" pitchFamily="34" charset="0"/>
                <a:ea typeface="Tahoma" pitchFamily="34" charset="0"/>
                <a:cs typeface="Tahoma" pitchFamily="34" charset="0"/>
              </a:rPr>
              <a:t>The combination of State aid and the furnishing of an important public service may result in a conclusion that the operation should be classified as a State agency. If a given function is of such public importance and so closely related to governmental functions as to be classified as a governmental agency, then even the presence or absence of State financial aid might be irrelevant in making a finding of State action. If the function does not fall within such a description, then mere addition of State money would not influence the conclusion. </a:t>
            </a:r>
          </a:p>
          <a:p>
            <a:pPr algn="l">
              <a:buFont typeface="Wingdings" pitchFamily="2" charset="2"/>
              <a:buChar char="v"/>
            </a:pPr>
            <a:r>
              <a:rPr lang="en-US" sz="1900" dirty="0" smtClean="0">
                <a:latin typeface="Tahoma" pitchFamily="34" charset="0"/>
                <a:ea typeface="Tahoma" pitchFamily="34" charset="0"/>
                <a:cs typeface="Tahoma" pitchFamily="34" charset="0"/>
              </a:rPr>
              <a:t>Article 12 of the Constitution of India gives an inclusive definition to the expression 'State', and says that for purposes of Part III of the Constitution the expression 'State' includes the Parliament of India, the Government and the Legislature of each of the States and Local or other authorities within the territory of India or under the control of the Government of India. </a:t>
            </a:r>
          </a:p>
          <a:p>
            <a:pPr algn="l">
              <a:buFont typeface="Wingdings" pitchFamily="2" charset="2"/>
              <a:buChar char="v"/>
            </a:pPr>
            <a:r>
              <a:rPr lang="en-US" sz="1900" dirty="0" smtClean="0">
                <a:latin typeface="Tahoma" pitchFamily="34" charset="0"/>
                <a:ea typeface="Tahoma" pitchFamily="34" charset="0"/>
                <a:cs typeface="Tahoma" pitchFamily="34" charset="0"/>
              </a:rPr>
              <a:t>In Board of Control for Cricket in India and Ors. vs. Cricket Association of Bihar and Ors. (22.01.2015 - SC) : MANU/SC/0069/2015 it was held that BCCI may not be State Under Article 12 of the Constitution but is certainly amenable to writ jurisdiction Under Article 226 of the Constitution of India. Though the remedy Under Article 32 is not available, an aggrieved party can always seek a remedy under the ordinary course of law or by way of a writ petition Under Article 226 of the Constitution, which is much wider than Article 32. </a:t>
            </a:r>
          </a:p>
          <a:p>
            <a:pPr algn="l"/>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u="sng" dirty="0" smtClean="0">
                <a:latin typeface="Tahoma" pitchFamily="34" charset="0"/>
                <a:ea typeface="Tahoma" pitchFamily="34" charset="0"/>
                <a:cs typeface="Tahoma" pitchFamily="34" charset="0"/>
              </a:rPr>
              <a:t>TIME LIMIT FOR FILING WRIT </a:t>
            </a:r>
            <a:endParaRPr lang="en-US" sz="30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29</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900" dirty="0" smtClean="0">
                <a:latin typeface="Tahoma" pitchFamily="34" charset="0"/>
                <a:ea typeface="Tahoma" pitchFamily="34" charset="0"/>
                <a:cs typeface="Tahoma" pitchFamily="34" charset="0"/>
              </a:rPr>
              <a:t>While there are different periods of limitation prescribed for the institution of different kinds of suits by the Limitation Act, 1963, there is no such period prescribed by law in respect of petitions filed under Article 226 of the Constitution.</a:t>
            </a:r>
          </a:p>
          <a:p>
            <a:pPr algn="l">
              <a:buFont typeface="Wingdings" pitchFamily="2" charset="2"/>
              <a:buChar char="v"/>
            </a:pPr>
            <a:r>
              <a:rPr lang="en-US" sz="1900" dirty="0" smtClean="0">
                <a:latin typeface="Tahoma" pitchFamily="34" charset="0"/>
                <a:ea typeface="Tahoma" pitchFamily="34" charset="0"/>
                <a:cs typeface="Tahoma" pitchFamily="34" charset="0"/>
              </a:rPr>
              <a:t>Delay and </a:t>
            </a:r>
            <a:r>
              <a:rPr lang="en-US" sz="1900" dirty="0" err="1" smtClean="0">
                <a:latin typeface="Tahoma" pitchFamily="34" charset="0"/>
                <a:ea typeface="Tahoma" pitchFamily="34" charset="0"/>
                <a:cs typeface="Tahoma" pitchFamily="34" charset="0"/>
              </a:rPr>
              <a:t>laches</a:t>
            </a:r>
            <a:r>
              <a:rPr lang="en-US" sz="1900" dirty="0" smtClean="0">
                <a:latin typeface="Tahoma" pitchFamily="34" charset="0"/>
                <a:ea typeface="Tahoma" pitchFamily="34" charset="0"/>
                <a:cs typeface="Tahoma" pitchFamily="34" charset="0"/>
              </a:rPr>
              <a:t> is one of the factors that requires to be borne in mind by the High Courts when they exercise their discretionary power under Article 226 of the Constitution of India. In an appropriate case, the High Court may refuse to invoke its extraordinary powers if there is such negligence or omission on the part of the applicant to assert his rights taken in conjunction with the lapse of time and other circumstances. </a:t>
            </a:r>
          </a:p>
          <a:p>
            <a:pPr algn="l">
              <a:buFont typeface="Wingdings" pitchFamily="2" charset="2"/>
              <a:buChar char="v"/>
            </a:pPr>
            <a:r>
              <a:rPr lang="en-US" sz="1900" dirty="0" smtClean="0">
                <a:latin typeface="Tahoma" pitchFamily="34" charset="0"/>
                <a:ea typeface="Tahoma" pitchFamily="34" charset="0"/>
                <a:cs typeface="Tahoma" pitchFamily="34" charset="0"/>
              </a:rPr>
              <a:t>this rule of </a:t>
            </a:r>
            <a:r>
              <a:rPr lang="en-US" sz="1900" dirty="0" err="1" smtClean="0">
                <a:latin typeface="Tahoma" pitchFamily="34" charset="0"/>
                <a:ea typeface="Tahoma" pitchFamily="34" charset="0"/>
                <a:cs typeface="Tahoma" pitchFamily="34" charset="0"/>
              </a:rPr>
              <a:t>laches</a:t>
            </a:r>
            <a:r>
              <a:rPr lang="en-US" sz="1900" dirty="0" smtClean="0">
                <a:latin typeface="Tahoma" pitchFamily="34" charset="0"/>
                <a:ea typeface="Tahoma" pitchFamily="34" charset="0"/>
                <a:cs typeface="Tahoma" pitchFamily="34" charset="0"/>
              </a:rPr>
              <a:t> or delay is not a rigid rule which can be cast in a straitjacket formula, for there may be cases where despite delay and creation of third-party rights the High Court may still in the exercise of its discretion interfere and grant relief to the petitioner. But, such cases where the demand of justice is so compelling that the High Court would be inclined to interfere in spite of delay or creation of third-party rights would by their very nature be few and far between.</a:t>
            </a:r>
          </a:p>
          <a:p>
            <a:pPr algn="l">
              <a:buFont typeface="Wingdings" pitchFamily="2" charset="2"/>
              <a:buChar char="v"/>
            </a:pPr>
            <a:r>
              <a:rPr lang="en-US" sz="1900" dirty="0" smtClean="0">
                <a:latin typeface="Tahoma" pitchFamily="34" charset="0"/>
                <a:ea typeface="Tahoma" pitchFamily="34" charset="0"/>
                <a:cs typeface="Tahoma" pitchFamily="34" charset="0"/>
              </a:rPr>
              <a:t>The satisfactory way of explaining delay in making an application under Article 226 is for the petitioner to show that he had been seeking relief elsewhere in a manner provided by law.</a:t>
            </a:r>
          </a:p>
          <a:p>
            <a:pPr algn="l">
              <a:buFont typeface="Wingdings" pitchFamily="2" charset="2"/>
              <a:buChar char="v"/>
            </a:pPr>
            <a:endParaRPr lang="en-US" sz="1600" dirty="0" smtClean="0"/>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INTERPLAY BETWEEN EVIDENCE ACT &amp; GST</a:t>
            </a:r>
            <a:endParaRPr lang="en-US" dirty="0"/>
          </a:p>
        </p:txBody>
      </p:sp>
      <p:sp>
        <p:nvSpPr>
          <p:cNvPr id="3" name="Content Placeholder 2"/>
          <p:cNvSpPr>
            <a:spLocks noGrp="1"/>
          </p:cNvSpPr>
          <p:nvPr>
            <p:ph idx="1"/>
          </p:nvPr>
        </p:nvSpPr>
        <p:spPr/>
        <p:txBody>
          <a:bodyPr>
            <a:normAutofit fontScale="32500" lnSpcReduction="20000"/>
          </a:bodyPr>
          <a:lstStyle/>
          <a:p>
            <a:pPr>
              <a:lnSpc>
                <a:spcPct val="170000"/>
              </a:lnSpc>
            </a:pPr>
            <a:r>
              <a:rPr lang="en-US" sz="6500" dirty="0" smtClean="0"/>
              <a:t>At the outset, it must be clarified that if a procedure is prescribed under the GST law, the same is required to be followed. It is only in the absence of a particular procedure that we may have to fall back upon and rely upon jurisprudence which has evolved under the Evidence Act.</a:t>
            </a:r>
          </a:p>
          <a:p>
            <a:pPr>
              <a:lnSpc>
                <a:spcPct val="170000"/>
              </a:lnSpc>
            </a:pPr>
            <a:r>
              <a:rPr lang="en-US" sz="6500" dirty="0" smtClean="0"/>
              <a:t>The Goods and Services Tax Act, 2017 provides for </a:t>
            </a:r>
            <a:r>
              <a:rPr lang="en-IN" sz="6500" dirty="0" smtClean="0"/>
              <a:t>relevance of statements , presumption as to documents in certain cases,  Admissibility of micro films copies of documents, taking assistance from expert, Power to take sample , Burden of proof etc. </a:t>
            </a: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–APPROPRIATE HIGH COURT?</a:t>
            </a:r>
            <a:endParaRPr lang="en-US" sz="3000" b="1"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500174"/>
            <a:ext cx="9144000" cy="5357825"/>
          </a:xfrm>
        </p:spPr>
        <p:txBody>
          <a:bodyPr>
            <a:normAutofit fontScale="55000" lnSpcReduction="20000"/>
          </a:bodyPr>
          <a:lstStyle/>
          <a:p>
            <a:r>
              <a:rPr lang="en-US" sz="34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buFont typeface="Wingdings" pitchFamily="2" charset="2"/>
              <a:buChar char="v"/>
            </a:pPr>
            <a:r>
              <a:rPr lang="en-US" sz="3400" dirty="0" smtClean="0">
                <a:latin typeface="Tahoma" pitchFamily="34" charset="0"/>
                <a:ea typeface="Tahoma" pitchFamily="34" charset="0"/>
                <a:cs typeface="Tahoma" pitchFamily="34" charset="0"/>
              </a:rPr>
              <a:t>(a) its seat is within the High Court’s jurisdiction, or</a:t>
            </a:r>
          </a:p>
          <a:p>
            <a:pPr marL="714375" indent="-266700">
              <a:buFont typeface="Wingdings" pitchFamily="2" charset="2"/>
              <a:buChar char="v"/>
            </a:pPr>
            <a:r>
              <a:rPr lang="en-US" sz="3400" dirty="0" smtClean="0">
                <a:latin typeface="Tahoma" pitchFamily="34" charset="0"/>
                <a:ea typeface="Tahoma" pitchFamily="34" charset="0"/>
                <a:cs typeface="Tahoma" pitchFamily="34" charset="0"/>
              </a:rPr>
              <a:t>(b) the cause of action has arisen, wholly or in part, within the High Court’s jurisdiction.</a:t>
            </a:r>
          </a:p>
          <a:p>
            <a:r>
              <a:rPr lang="en-US" sz="3400" dirty="0" smtClean="0">
                <a:latin typeface="Tahoma" pitchFamily="34" charset="0"/>
                <a:ea typeface="Tahoma" pitchFamily="34" charset="0"/>
                <a:cs typeface="Tahoma" pitchFamily="34" charset="0"/>
              </a:rPr>
              <a:t>Where there may be two or more competent courts which can entertain a suit consequent upon a part of the cause of the action having arisen there within, if the parties to the contract agreed to vest jurisdiction in one such to try the dispute which might arise as between themselves, the agreement would be valid. </a:t>
            </a:r>
          </a:p>
          <a:p>
            <a:r>
              <a:rPr lang="en-US" sz="3400" dirty="0" smtClean="0">
                <a:latin typeface="Tahoma" pitchFamily="34" charset="0"/>
                <a:ea typeface="Tahoma" pitchFamily="34" charset="0"/>
                <a:cs typeface="Tahoma" pitchFamily="34" charset="0"/>
              </a:rPr>
              <a:t>Even if a small part of cause of action arises within the territorial jurisdiction of the High Court, the same by itself may not be considered to be a determinative factor compelling the High Court to decide the matter on merit. In appropriate cases, the Court may refuse to exercise its discretionary jurisdiction by invoking the doctrine of forum </a:t>
            </a:r>
            <a:r>
              <a:rPr lang="en-US" sz="3400" dirty="0" err="1" smtClean="0">
                <a:latin typeface="Tahoma" pitchFamily="34" charset="0"/>
                <a:ea typeface="Tahoma" pitchFamily="34" charset="0"/>
                <a:cs typeface="Tahoma" pitchFamily="34" charset="0"/>
              </a:rPr>
              <a:t>conveniens</a:t>
            </a:r>
            <a:r>
              <a:rPr lang="en-US" sz="3400" dirty="0" smtClean="0">
                <a:latin typeface="Tahoma" pitchFamily="34" charset="0"/>
                <a:ea typeface="Tahoma" pitchFamily="34" charset="0"/>
                <a:cs typeface="Tahoma" pitchFamily="34" charset="0"/>
              </a:rPr>
              <a:t>.</a:t>
            </a:r>
            <a:r>
              <a:rPr lang="en-US" sz="3400" dirty="0" smtClean="0"/>
              <a:t> </a:t>
            </a:r>
            <a:r>
              <a:rPr lang="en-US" sz="3400" dirty="0" smtClean="0">
                <a:latin typeface="Tahoma" pitchFamily="34" charset="0"/>
                <a:ea typeface="Tahoma" pitchFamily="34" charset="0"/>
                <a:cs typeface="Tahoma" pitchFamily="34" charset="0"/>
              </a:rPr>
              <a:t>The </a:t>
            </a:r>
            <a:r>
              <a:rPr lang="en-US" sz="3400" b="1" dirty="0" smtClean="0">
                <a:latin typeface="Tahoma" pitchFamily="34" charset="0"/>
                <a:ea typeface="Tahoma" pitchFamily="34" charset="0"/>
                <a:cs typeface="Tahoma" pitchFamily="34" charset="0"/>
              </a:rPr>
              <a:t>forum </a:t>
            </a:r>
            <a:r>
              <a:rPr lang="en-US" sz="3400" b="1" dirty="0" err="1" smtClean="0">
                <a:latin typeface="Tahoma" pitchFamily="34" charset="0"/>
                <a:ea typeface="Tahoma" pitchFamily="34" charset="0"/>
                <a:cs typeface="Tahoma" pitchFamily="34" charset="0"/>
              </a:rPr>
              <a:t>conveniens</a:t>
            </a:r>
            <a:r>
              <a:rPr lang="en-US" sz="3400" dirty="0" smtClean="0">
                <a:latin typeface="Tahoma" pitchFamily="34" charset="0"/>
                <a:ea typeface="Tahoma" pitchFamily="34" charset="0"/>
                <a:cs typeface="Tahoma" pitchFamily="34" charset="0"/>
              </a:rPr>
              <a:t> is that which is having the jurisdiction convenient to all to decide the case. </a:t>
            </a:r>
          </a:p>
          <a:p>
            <a:r>
              <a:rPr lang="en-US" sz="3400" dirty="0" smtClean="0">
                <a:latin typeface="Tahoma" pitchFamily="34" charset="0"/>
                <a:ea typeface="Tahoma" pitchFamily="34" charset="0"/>
                <a:cs typeface="Tahoma" pitchFamily="34" charset="0"/>
              </a:rPr>
              <a:t>A defect in the jurisdiction goes to the root of the matter which cannot be cured by the consent of the parties. A decree passed by a court without jurisdiction is a </a:t>
            </a:r>
            <a:r>
              <a:rPr lang="en-US" sz="3400" dirty="0" err="1" smtClean="0">
                <a:latin typeface="Tahoma" pitchFamily="34" charset="0"/>
                <a:ea typeface="Tahoma" pitchFamily="34" charset="0"/>
                <a:cs typeface="Tahoma" pitchFamily="34" charset="0"/>
              </a:rPr>
              <a:t>coram</a:t>
            </a:r>
            <a:r>
              <a:rPr lang="en-US" sz="3400" dirty="0" smtClean="0">
                <a:latin typeface="Tahoma" pitchFamily="34" charset="0"/>
                <a:ea typeface="Tahoma" pitchFamily="34" charset="0"/>
                <a:cs typeface="Tahoma" pitchFamily="34" charset="0"/>
              </a:rPr>
              <a:t> non </a:t>
            </a:r>
            <a:r>
              <a:rPr lang="en-US" sz="3400" dirty="0" err="1" smtClean="0">
                <a:latin typeface="Tahoma" pitchFamily="34" charset="0"/>
                <a:ea typeface="Tahoma" pitchFamily="34" charset="0"/>
                <a:cs typeface="Tahoma" pitchFamily="34" charset="0"/>
              </a:rPr>
              <a:t>judice</a:t>
            </a:r>
            <a:r>
              <a:rPr lang="en-US" sz="3400" dirty="0" smtClean="0">
                <a:latin typeface="Tahoma" pitchFamily="34" charset="0"/>
                <a:ea typeface="Tahoma" pitchFamily="34" charset="0"/>
                <a:cs typeface="Tahoma" pitchFamily="34" charset="0"/>
              </a:rPr>
              <a:t>. Any judgment passed by such court cannot be taken to be valid and could be challenged at any stage of the suit. </a:t>
            </a: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30</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–TYPES OF WRIT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r>
              <a:rPr lang="en-US" sz="2700" b="1" dirty="0" smtClean="0">
                <a:latin typeface="Tahoma" pitchFamily="34" charset="0"/>
                <a:ea typeface="Tahoma" pitchFamily="34" charset="0"/>
                <a:cs typeface="Tahoma" pitchFamily="34" charset="0"/>
              </a:rPr>
              <a:t>Certiorari - </a:t>
            </a:r>
            <a:r>
              <a:rPr lang="en-US" sz="2700" dirty="0" smtClean="0">
                <a:latin typeface="Tahoma" pitchFamily="34" charset="0"/>
                <a:ea typeface="Tahoma" pitchFamily="34" charset="0"/>
                <a:cs typeface="Tahoma" pitchFamily="34" charset="0"/>
              </a:rPr>
              <a:t>The decision is against natural justice, mala fide, perverse or without conforming to the principles of ‘fair play’. Object of certiorari is to get rid of a decision which is vitiated by a defect or jurisdiction or a denial of the basic principles of justice.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Certiorari may be issued where the law under which the decision was given is void;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(b) the decision itself violates a fundamental right or</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(c) the decision violates the law or is without jurisdiction;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Defect of jurisdiction attracts certiorari.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 b) certiorari will issue if, there is an error of law apparent on the face of the record, (as stated above) or if the tribunal acts without sufficient evidence or misdirects itself in considering the evidence.</a:t>
            </a:r>
          </a:p>
          <a:p>
            <a:r>
              <a:rPr lang="en-US" sz="2700" b="1" dirty="0" smtClean="0">
                <a:latin typeface="Tahoma" pitchFamily="34" charset="0"/>
                <a:ea typeface="Tahoma" pitchFamily="34" charset="0"/>
                <a:cs typeface="Tahoma" pitchFamily="34" charset="0"/>
              </a:rPr>
              <a:t>Habeas Corpus - </a:t>
            </a:r>
            <a:r>
              <a:rPr lang="en-US" sz="2700" dirty="0" smtClean="0">
                <a:latin typeface="Tahoma" pitchFamily="34" charset="0"/>
                <a:ea typeface="Tahoma" pitchFamily="34" charset="0"/>
                <a:cs typeface="Tahoma" pitchFamily="34" charset="0"/>
              </a:rPr>
              <a:t>object is to secure the release of a person found to be detained illegally. </a:t>
            </a:r>
          </a:p>
          <a:p>
            <a:r>
              <a:rPr lang="en-US" sz="2700" b="1" dirty="0" smtClean="0">
                <a:latin typeface="Tahoma" pitchFamily="34" charset="0"/>
                <a:ea typeface="Tahoma" pitchFamily="34" charset="0"/>
                <a:cs typeface="Tahoma" pitchFamily="34" charset="0"/>
              </a:rPr>
              <a:t>Mandamus - </a:t>
            </a:r>
            <a:r>
              <a:rPr lang="en-US" sz="2700" dirty="0" smtClean="0">
                <a:latin typeface="Tahoma" pitchFamily="34" charset="0"/>
                <a:ea typeface="Tahoma" pitchFamily="34" charset="0"/>
                <a:cs typeface="Tahoma" pitchFamily="34" charset="0"/>
              </a:rPr>
              <a:t>Mandamus would issue to command a statutory authority to perform its duty to exercise its discretion according to law, but not to exercise its discretion in a particular manner unless that is expressly required by the law. Mandamus will not issue to direct a subordinate Legislative authority to enact or not to enact a rule, order or notification which it is competent to enact</a:t>
            </a:r>
          </a:p>
          <a:p>
            <a:r>
              <a:rPr lang="en-US" sz="2700" b="1" dirty="0" smtClean="0">
                <a:latin typeface="Tahoma" pitchFamily="34" charset="0"/>
                <a:ea typeface="Tahoma" pitchFamily="34" charset="0"/>
                <a:cs typeface="Tahoma" pitchFamily="34" charset="0"/>
              </a:rPr>
              <a:t>Prohibition - </a:t>
            </a:r>
            <a:r>
              <a:rPr lang="en-US" sz="2700" dirty="0" smtClean="0">
                <a:latin typeface="Tahoma" pitchFamily="34" charset="0"/>
                <a:ea typeface="Tahoma" pitchFamily="34" charset="0"/>
                <a:cs typeface="Tahoma" pitchFamily="34" charset="0"/>
              </a:rPr>
              <a:t>A writ of prohibition is normally issued only when the inferior Court or Tribunal—</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(a) proceeds to act without or in excess of jurisdiction,</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(b) proceeds to act in violation of rules of natural justice,</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(c) proceeds to act under law which is itself ultra </a:t>
            </a:r>
            <a:r>
              <a:rPr lang="en-US" sz="2700" dirty="0" err="1" smtClean="0">
                <a:latin typeface="Tahoma" pitchFamily="34" charset="0"/>
                <a:ea typeface="Tahoma" pitchFamily="34" charset="0"/>
                <a:cs typeface="Tahoma" pitchFamily="34" charset="0"/>
              </a:rPr>
              <a:t>vires</a:t>
            </a:r>
            <a:r>
              <a:rPr lang="en-US" sz="2700" dirty="0" smtClean="0">
                <a:latin typeface="Tahoma" pitchFamily="34" charset="0"/>
                <a:ea typeface="Tahoma" pitchFamily="34" charset="0"/>
                <a:cs typeface="Tahoma" pitchFamily="34" charset="0"/>
              </a:rPr>
              <a:t> or unconstitutional, or</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(d) proceeds to act in contravention of fundamental rights.</a:t>
            </a:r>
          </a:p>
          <a:p>
            <a:r>
              <a:rPr lang="en-US" sz="2700" b="1" dirty="0" smtClean="0">
                <a:latin typeface="Tahoma" pitchFamily="34" charset="0"/>
                <a:ea typeface="Tahoma" pitchFamily="34" charset="0"/>
                <a:cs typeface="Tahoma" pitchFamily="34" charset="0"/>
              </a:rPr>
              <a:t>Quo </a:t>
            </a:r>
            <a:r>
              <a:rPr lang="en-US" sz="2700" b="1" dirty="0" err="1" smtClean="0">
                <a:latin typeface="Tahoma" pitchFamily="34" charset="0"/>
                <a:ea typeface="Tahoma" pitchFamily="34" charset="0"/>
                <a:cs typeface="Tahoma" pitchFamily="34" charset="0"/>
              </a:rPr>
              <a:t>Warranto</a:t>
            </a:r>
            <a:r>
              <a:rPr lang="en-US" sz="2700" b="1" dirty="0" smtClean="0">
                <a:latin typeface="Tahoma" pitchFamily="34" charset="0"/>
                <a:ea typeface="Tahoma" pitchFamily="34" charset="0"/>
                <a:cs typeface="Tahoma" pitchFamily="34" charset="0"/>
              </a:rPr>
              <a:t> - </a:t>
            </a:r>
            <a:r>
              <a:rPr lang="en-US" sz="2700" dirty="0" smtClean="0">
                <a:latin typeface="Tahoma" pitchFamily="34" charset="0"/>
                <a:ea typeface="Tahoma" pitchFamily="34" charset="0"/>
                <a:cs typeface="Tahoma" pitchFamily="34" charset="0"/>
              </a:rPr>
              <a:t>The object of the writ of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to prevent a person to hold an office which he is not legally entitled to hold. If the enquiry leads to the finding that the holder of the office has no valid title added to it, the court may pass an order preventing the holder to continue in office and may also declare the office vacant.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used to test a person’s legal right to hold an office, not to evaluate the person’s performance in the office.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not available to decide whether an official has committed misconduct in office. </a:t>
            </a:r>
          </a:p>
          <a:p>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31</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32</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220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a:t>
            </a:r>
          </a:p>
          <a:p>
            <a:pPr algn="l">
              <a:buFont typeface="Wingdings" pitchFamily="2" charset="2"/>
              <a:buChar char="v"/>
            </a:pPr>
            <a:r>
              <a:rPr lang="en-IN" sz="2200" dirty="0" smtClean="0">
                <a:latin typeface="Tahoma" pitchFamily="34" charset="0"/>
                <a:ea typeface="Tahoma" pitchFamily="34" charset="0"/>
                <a:cs typeface="Tahoma" pitchFamily="34" charset="0"/>
              </a:rPr>
              <a:t>At the preliminary stage of hearing of a writ petition, the High Court is required to consider whether relief as claimed can be allowed. If prima facie case is made out than, the rule nisi can be issued calling upon the persons against whom relief is sought to show cause as to why such relied should not be granted. </a:t>
            </a:r>
          </a:p>
          <a:p>
            <a:pPr algn="l">
              <a:buFont typeface="Wingdings" pitchFamily="2" charset="2"/>
              <a:buChar char="v"/>
            </a:pPr>
            <a:r>
              <a:rPr lang="en-US" sz="2200" dirty="0" smtClean="0">
                <a:latin typeface="Tahoma" pitchFamily="34" charset="0"/>
                <a:ea typeface="Tahoma" pitchFamily="34" charset="0"/>
                <a:cs typeface="Tahoma" pitchFamily="34" charset="0"/>
              </a:rPr>
              <a:t>Non-entertainment of petitions under writ jurisdiction by the High Court when an efficacious alternative remedy is available is a rule of self-imposed limitation. It is essentially a rule of policy, convenience and discretion rather than a rule of law. Undoubtedly, it is within the discretion of the High Court to grant relief under Article 226 despite the existence of an alternative remedy. </a:t>
            </a:r>
          </a:p>
          <a:p>
            <a:pPr algn="l">
              <a:buFont typeface="Wingdings" pitchFamily="2" charset="2"/>
              <a:buChar char="v"/>
            </a:pPr>
            <a:r>
              <a:rPr lang="en-US" sz="2200" dirty="0" smtClean="0">
                <a:latin typeface="Tahoma" pitchFamily="34" charset="0"/>
                <a:ea typeface="Tahoma" pitchFamily="34" charset="0"/>
                <a:cs typeface="Tahoma" pitchFamily="34" charset="0"/>
              </a:rPr>
              <a:t>The remedy under the statute, however, must be effective and not a mere formality with no substantial relief.</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33</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2200" dirty="0" smtClean="0">
                <a:latin typeface="Tahoma" pitchFamily="34" charset="0"/>
                <a:ea typeface="Tahoma" pitchFamily="34" charset="0"/>
                <a:cs typeface="Tahoma" pitchFamily="34" charset="0"/>
              </a:rPr>
              <a:t>There are some exceptions to the Rule of alternative remedy </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where the statutory authority has not acted in accordance with the provisions of the enactment in question, </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in defiance of the fundamental principles of judicial procedure, </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has resorted to invoke the provisions which are repealed, </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when an order has been passed in total violation of the principles of natural justice</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where the order or proceedings are wholly without jurisdiction </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the </a:t>
            </a:r>
            <a:r>
              <a:rPr lang="en-US" sz="2200" i="1" dirty="0" err="1" smtClean="0">
                <a:latin typeface="Tahoma" pitchFamily="34" charset="0"/>
                <a:ea typeface="Tahoma" pitchFamily="34" charset="0"/>
                <a:cs typeface="Tahoma" pitchFamily="34" charset="0"/>
              </a:rPr>
              <a:t>vires</a:t>
            </a:r>
            <a:r>
              <a:rPr lang="en-US" sz="2200" dirty="0" smtClean="0">
                <a:latin typeface="Tahoma" pitchFamily="34" charset="0"/>
                <a:ea typeface="Tahoma" pitchFamily="34" charset="0"/>
                <a:cs typeface="Tahoma" pitchFamily="34" charset="0"/>
              </a:rPr>
              <a:t> of an Act is challenged</a:t>
            </a:r>
          </a:p>
          <a:p>
            <a:pPr marL="447675" indent="-266700" algn="l">
              <a:buFont typeface="Wingdings" pitchFamily="2" charset="2"/>
              <a:buChar char="ü"/>
            </a:pPr>
            <a:r>
              <a:rPr lang="en-US" sz="2200" dirty="0" smtClean="0">
                <a:latin typeface="Tahoma" pitchFamily="34" charset="0"/>
                <a:ea typeface="Tahoma" pitchFamily="34" charset="0"/>
                <a:cs typeface="Tahoma" pitchFamily="34" charset="0"/>
              </a:rPr>
              <a:t>or where alternate remedy being ineffectual or not efficacious</a:t>
            </a:r>
          </a:p>
          <a:p>
            <a:pPr algn="l">
              <a:buFont typeface="Wingdings" pitchFamily="2" charset="2"/>
              <a:buChar char="v"/>
            </a:pPr>
            <a:r>
              <a:rPr lang="en-US" sz="2200" dirty="0" smtClean="0">
                <a:latin typeface="Tahoma" pitchFamily="34" charset="0"/>
                <a:ea typeface="Tahoma" pitchFamily="34" charset="0"/>
                <a:cs typeface="Tahoma" pitchFamily="34" charset="0"/>
              </a:rPr>
              <a:t>Repeated writ petitions not </a:t>
            </a:r>
            <a:r>
              <a:rPr lang="en-US" sz="2200" dirty="0" err="1" smtClean="0">
                <a:latin typeface="Tahoma" pitchFamily="34" charset="0"/>
                <a:ea typeface="Tahoma" pitchFamily="34" charset="0"/>
                <a:cs typeface="Tahoma" pitchFamily="34" charset="0"/>
              </a:rPr>
              <a:t>entertainable</a:t>
            </a:r>
            <a:r>
              <a:rPr lang="en-US" sz="2200" dirty="0" smtClean="0">
                <a:latin typeface="Tahoma" pitchFamily="34" charset="0"/>
                <a:ea typeface="Tahoma" pitchFamily="34" charset="0"/>
                <a:cs typeface="Tahoma" pitchFamily="34" charset="0"/>
              </a:rPr>
              <a:t> if earlier petitions seeking same relief either dismissed or withdrawn.</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85000" lnSpcReduction="10000"/>
          </a:bodyPr>
          <a:lstStyle/>
          <a:p>
            <a:r>
              <a:rPr lang="en-US" sz="2400" dirty="0" smtClean="0"/>
              <a:t>Court in exercise of its jurisdiction under Art. 226 of the Constitution will interfere with a show cause notice in the following circumstances:</a:t>
            </a:r>
          </a:p>
          <a:p>
            <a:pPr marL="628650" indent="-266700">
              <a:buFont typeface="Wingdings" pitchFamily="2" charset="2"/>
              <a:buChar char="Ø"/>
            </a:pPr>
            <a:r>
              <a:rPr lang="en-US" sz="2400" dirty="0" smtClean="0"/>
              <a:t>(1)	When the show cause notice </a:t>
            </a:r>
            <a:r>
              <a:rPr lang="en-US" sz="2400" i="1" dirty="0" smtClean="0"/>
              <a:t>ex facie</a:t>
            </a:r>
            <a:r>
              <a:rPr lang="en-US" sz="2400" dirty="0" smtClean="0"/>
              <a:t> or on the basis of admitted facts does not disclose the offence alleged to be committed;</a:t>
            </a:r>
          </a:p>
          <a:p>
            <a:pPr marL="628650" indent="-266700">
              <a:buFont typeface="Wingdings" pitchFamily="2" charset="2"/>
              <a:buChar char="Ø"/>
            </a:pPr>
            <a:r>
              <a:rPr lang="en-US" sz="2400" dirty="0" smtClean="0"/>
              <a:t>(2)	When the show cause notice is otherwise without jurisdiction;</a:t>
            </a:r>
          </a:p>
          <a:p>
            <a:pPr marL="628650" indent="-266700">
              <a:buFont typeface="Wingdings" pitchFamily="2" charset="2"/>
              <a:buChar char="Ø"/>
            </a:pPr>
            <a:r>
              <a:rPr lang="en-US" sz="2400" dirty="0" smtClean="0"/>
              <a:t>(3)	When the show cause notice suffers from an incurable infirmity;</a:t>
            </a:r>
          </a:p>
          <a:p>
            <a:pPr marL="628650" indent="-266700">
              <a:buFont typeface="Wingdings" pitchFamily="2" charset="2"/>
              <a:buChar char="Ø"/>
            </a:pPr>
            <a:r>
              <a:rPr lang="en-US" sz="2400" dirty="0" smtClean="0"/>
              <a:t>(4)	When the show cause notice is </a:t>
            </a:r>
            <a:r>
              <a:rPr lang="en-US" sz="2400" dirty="0" err="1" smtClean="0"/>
              <a:t>contraiy</a:t>
            </a:r>
            <a:r>
              <a:rPr lang="en-US" sz="2400" dirty="0" smtClean="0"/>
              <a:t> to judicial decisions or decisions of the Tribunal;</a:t>
            </a:r>
          </a:p>
          <a:p>
            <a:pPr marL="628650" indent="-266700">
              <a:buFont typeface="Wingdings" pitchFamily="2" charset="2"/>
              <a:buChar char="Ø"/>
            </a:pPr>
            <a:r>
              <a:rPr lang="en-US" sz="2400" dirty="0" smtClean="0"/>
              <a:t>(5)	When there is no material justifying the issuance of the show cause notice.”</a:t>
            </a:r>
          </a:p>
          <a:p>
            <a:r>
              <a:rPr lang="en-US" sz="2400" dirty="0" smtClean="0"/>
              <a:t>Oryx Fisheries Pvt. Ltd. v. Union of India — </a:t>
            </a:r>
            <a:r>
              <a:rPr lang="en-US" sz="2400" u="sng" dirty="0" smtClean="0"/>
              <a:t>2011 (266) E.L.T. 422</a:t>
            </a:r>
            <a:r>
              <a:rPr lang="en-US" sz="2400" dirty="0" smtClean="0"/>
              <a:t> (S.C.) - while reading a show-cause notice the person who is subject to it must get an impression that he will get an effective opportunity to rebut the allegations contained in the show cause notice and prove his innocence.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2400" dirty="0" err="1" smtClean="0"/>
              <a:t>defence</a:t>
            </a:r>
            <a:r>
              <a:rPr lang="en-US" sz="2400" dirty="0" smtClean="0"/>
              <a:t>.</a:t>
            </a:r>
          </a:p>
          <a:p>
            <a:endParaRPr lang="en-US" sz="1600" dirty="0" smtClean="0"/>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–ORDERS OF QUASI JUDICIAL AUTHORITY</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2400" dirty="0" smtClean="0">
                <a:latin typeface="Tahoma" pitchFamily="34" charset="0"/>
                <a:ea typeface="Tahoma" pitchFamily="34" charset="0"/>
                <a:cs typeface="Tahoma" pitchFamily="34" charset="0"/>
              </a:rPr>
              <a:t>A quasi-judicial authority must record reasons in support of its conclusions.</a:t>
            </a:r>
          </a:p>
          <a:p>
            <a:r>
              <a:rPr lang="en-US" sz="2400" dirty="0" smtClean="0">
                <a:latin typeface="Tahoma" pitchFamily="34" charset="0"/>
                <a:ea typeface="Tahoma" pitchFamily="34" charset="0"/>
                <a:cs typeface="Tahoma" pitchFamily="34" charset="0"/>
              </a:rPr>
              <a:t>Insistence on recording of reasons is meant to serve the wider principle of justice that justice must not only be done it must also appear to be done as well.</a:t>
            </a:r>
          </a:p>
          <a:p>
            <a:r>
              <a:rPr lang="en-US" sz="2400" dirty="0" smtClean="0">
                <a:latin typeface="Tahoma" pitchFamily="34" charset="0"/>
                <a:ea typeface="Tahoma" pitchFamily="34" charset="0"/>
                <a:cs typeface="Tahoma" pitchFamily="34" charset="0"/>
              </a:rPr>
              <a:t>Recording of reasons also operates as a valid restraint on any possible arbitrary exercise of judicial and quasi-judicial or even administrative power.</a:t>
            </a:r>
          </a:p>
          <a:p>
            <a:r>
              <a:rPr lang="en-US" sz="2400" dirty="0" smtClean="0">
                <a:latin typeface="Tahoma" pitchFamily="34" charset="0"/>
                <a:ea typeface="Tahoma" pitchFamily="34" charset="0"/>
                <a:cs typeface="Tahoma" pitchFamily="34" charset="0"/>
              </a:rPr>
              <a:t>Reasons facilitate the process of judicial review by superior Courts.</a:t>
            </a:r>
          </a:p>
          <a:p>
            <a:r>
              <a:rPr lang="en-US" sz="2400" dirty="0" smtClean="0">
                <a:latin typeface="Tahoma" pitchFamily="34" charset="0"/>
                <a:ea typeface="Tahoma" pitchFamily="34" charset="0"/>
                <a:cs typeface="Tahoma" pitchFamily="34" charset="0"/>
              </a:rPr>
              <a:t>Reasons in support of decisions must be cogent, clear and succinct. A pretence of reasons or ‘rubber-stamp reasons’ is not to be equated with a valid decision making process.</a:t>
            </a:r>
          </a:p>
          <a:p>
            <a:r>
              <a:rPr lang="en-US" sz="2400" dirty="0" smtClean="0">
                <a:latin typeface="Tahoma" pitchFamily="34" charset="0"/>
                <a:ea typeface="Tahoma" pitchFamily="34" charset="0"/>
                <a:cs typeface="Tahoma" pitchFamily="34" charset="0"/>
              </a:rPr>
              <a:t>Judgments play a vital role in setting up precedents for the future. Therefore, for development of law, requirement of giving reasons for the decision is of the essence and is virtually a part of “Due Process. </a:t>
            </a:r>
          </a:p>
          <a:p>
            <a:r>
              <a:rPr lang="en-US" sz="2400" dirty="0" smtClean="0">
                <a:latin typeface="Tahoma" pitchFamily="34" charset="0"/>
                <a:ea typeface="Tahoma" pitchFamily="34" charset="0"/>
                <a:cs typeface="Tahoma" pitchFamily="34" charset="0"/>
              </a:rPr>
              <a:t>Absence of reasons in the original order cannot be compensated by disclosure of reason in the appellate order.</a:t>
            </a:r>
          </a:p>
          <a:p>
            <a:pPr>
              <a:buNone/>
            </a:pPr>
            <a:r>
              <a:rPr lang="en-US" sz="1600" dirty="0" smtClean="0">
                <a:latin typeface="Tahoma" pitchFamily="34" charset="0"/>
                <a:ea typeface="Tahoma" pitchFamily="34" charset="0"/>
                <a:cs typeface="Tahoma" pitchFamily="34" charset="0"/>
              </a:rPr>
              <a:t> </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25000" lnSpcReduction="20000"/>
          </a:bodyPr>
          <a:lstStyle/>
          <a:p>
            <a:r>
              <a:rPr lang="en-US" sz="10400" dirty="0" smtClean="0"/>
              <a:t>In </a:t>
            </a:r>
            <a:r>
              <a:rPr lang="en-US" sz="10400" i="1" dirty="0" smtClean="0"/>
              <a:t>Diamond Shipping Company Ltd.</a:t>
            </a:r>
            <a:r>
              <a:rPr lang="en-US" sz="10400" dirty="0" smtClean="0"/>
              <a:t> v. </a:t>
            </a:r>
            <a:r>
              <a:rPr lang="en-US" sz="10400" i="1" dirty="0" smtClean="0"/>
              <a:t>CC</a:t>
            </a:r>
            <a:r>
              <a:rPr lang="en-US" sz="10400" dirty="0" smtClean="0"/>
              <a:t> - (2017) 358 E.L.T. 108 (Cal.), it has been held as under :-</a:t>
            </a:r>
          </a:p>
          <a:p>
            <a:r>
              <a:rPr lang="en-US" sz="10400" dirty="0" smtClean="0"/>
              <a:t>The impugned order in original is appealable. The petitioner has chosen not to prefer an appeal </a:t>
            </a:r>
            <a:r>
              <a:rPr lang="en-US" sz="10400" dirty="0" err="1" smtClean="0"/>
              <a:t>therefrom</a:t>
            </a:r>
            <a:r>
              <a:rPr lang="en-US" sz="10400" dirty="0" smtClean="0"/>
              <a:t>. The scope of inference with an order passed by an authority acting under a statute can be summarized as </a:t>
            </a:r>
          </a:p>
          <a:p>
            <a:r>
              <a:rPr lang="en-US" sz="10400" dirty="0" smtClean="0"/>
              <a:t>(</a:t>
            </a:r>
            <a:r>
              <a:rPr lang="en-US" sz="10400" dirty="0" err="1" smtClean="0"/>
              <a:t>i</a:t>
            </a:r>
            <a:r>
              <a:rPr lang="en-US" sz="10400" dirty="0" smtClean="0"/>
              <a:t>) if the authority concerned has acted in breach of principles of natural justice </a:t>
            </a:r>
          </a:p>
          <a:p>
            <a:r>
              <a:rPr lang="en-US" sz="10400" dirty="0" smtClean="0"/>
              <a:t>(ii) impugned order is without jurisdiction </a:t>
            </a:r>
          </a:p>
          <a:p>
            <a:r>
              <a:rPr lang="en-US" sz="10400" dirty="0" smtClean="0"/>
              <a:t>(iii) if the impugned order is demonstrated to be perverse </a:t>
            </a:r>
          </a:p>
          <a:p>
            <a:r>
              <a:rPr lang="en-US" sz="10400" dirty="0" smtClean="0"/>
              <a:t>(iv) if the impugned order is vitiated by fraud or bias or malice and </a:t>
            </a:r>
          </a:p>
          <a:p>
            <a:r>
              <a:rPr lang="en-US" sz="10400" dirty="0" smtClean="0"/>
              <a:t>(v) if the impugned order is non-speaking. </a:t>
            </a:r>
          </a:p>
          <a:p>
            <a:pPr>
              <a:buNone/>
            </a:pPr>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IN" sz="3200" dirty="0" smtClean="0"/>
              <a:t>BURNING ISSUES IN HIGH COURT / SUPREME COURT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buFont typeface="Wingdings" pitchFamily="2" charset="2"/>
              <a:buChar char="v"/>
            </a:pPr>
            <a:r>
              <a:rPr lang="en-US" sz="2400" dirty="0" smtClean="0">
                <a:latin typeface="Tahoma" pitchFamily="34" charset="0"/>
                <a:ea typeface="Tahoma" pitchFamily="34" charset="0"/>
                <a:cs typeface="Tahoma" pitchFamily="34" charset="0"/>
              </a:rPr>
              <a:t>Pending refund of ITC arising on account of export or inverted tax structure; </a:t>
            </a:r>
          </a:p>
          <a:p>
            <a:pPr>
              <a:buFont typeface="Wingdings" pitchFamily="2" charset="2"/>
              <a:buChar char="v"/>
            </a:pPr>
            <a:r>
              <a:rPr lang="en-US" sz="2400" dirty="0" err="1" smtClean="0">
                <a:latin typeface="Tahoma" pitchFamily="34" charset="0"/>
                <a:ea typeface="Tahoma" pitchFamily="34" charset="0"/>
                <a:cs typeface="Tahoma" pitchFamily="34" charset="0"/>
              </a:rPr>
              <a:t>Recredit</a:t>
            </a:r>
            <a:r>
              <a:rPr lang="en-US" sz="2400" dirty="0" smtClean="0">
                <a:latin typeface="Tahoma" pitchFamily="34" charset="0"/>
                <a:ea typeface="Tahoma" pitchFamily="34" charset="0"/>
                <a:cs typeface="Tahoma" pitchFamily="34" charset="0"/>
              </a:rPr>
              <a:t> of rejected refund of ITC arising on account of export or inverted tax structure; </a:t>
            </a:r>
          </a:p>
          <a:p>
            <a:pPr>
              <a:buFont typeface="Wingdings" pitchFamily="2" charset="2"/>
              <a:buChar char="v"/>
            </a:pPr>
            <a:r>
              <a:rPr lang="en-US" sz="2400" dirty="0" smtClean="0">
                <a:latin typeface="Tahoma" pitchFamily="34" charset="0"/>
                <a:ea typeface="Tahoma" pitchFamily="34" charset="0"/>
                <a:cs typeface="Tahoma" pitchFamily="34" charset="0"/>
              </a:rPr>
              <a:t>Challenge to </a:t>
            </a:r>
            <a:r>
              <a:rPr lang="en-US" sz="2400" dirty="0" err="1" smtClean="0">
                <a:latin typeface="Tahoma" pitchFamily="34" charset="0"/>
                <a:ea typeface="Tahoma" pitchFamily="34" charset="0"/>
                <a:cs typeface="Tahoma" pitchFamily="34" charset="0"/>
              </a:rPr>
              <a:t>vires</a:t>
            </a:r>
            <a:r>
              <a:rPr lang="en-US" sz="2400" dirty="0" smtClean="0">
                <a:latin typeface="Tahoma" pitchFamily="34" charset="0"/>
                <a:ea typeface="Tahoma" pitchFamily="34" charset="0"/>
                <a:cs typeface="Tahoma" pitchFamily="34" charset="0"/>
              </a:rPr>
              <a:t> of Rule 89(5) of the CGST Rules, which does not allow refund of ITC on input services and capital goods in the case of inverted tax structure</a:t>
            </a:r>
          </a:p>
          <a:p>
            <a:r>
              <a:rPr lang="en-US" sz="2400" dirty="0" smtClean="0">
                <a:latin typeface="Tahoma" pitchFamily="34" charset="0"/>
                <a:ea typeface="Tahoma" pitchFamily="34" charset="0"/>
                <a:cs typeface="Tahoma" pitchFamily="34" charset="0"/>
              </a:rPr>
              <a:t>Constitutional validity of Section 16(2)(c) of the CGST Act which seeks to deny ITC to a buyer of goods or services, if the tax charged in respect of supply of goods or services has not been actually paid to the Government by the supplier of goods or services;</a:t>
            </a:r>
          </a:p>
          <a:p>
            <a:pPr>
              <a:buFont typeface="Wingdings" pitchFamily="2" charset="2"/>
              <a:buChar char="v"/>
            </a:pPr>
            <a:r>
              <a:rPr lang="en-US" sz="2400" dirty="0" smtClean="0">
                <a:latin typeface="Tahoma" pitchFamily="34" charset="0"/>
                <a:ea typeface="Tahoma" pitchFamily="34" charset="0"/>
                <a:cs typeface="Tahoma" pitchFamily="34" charset="0"/>
              </a:rPr>
              <a:t>Demand for reversal of ITC under Section 16(4) of the CGST Act for credit availed after the due date of furnishing of the return under section 39 for the month of September following the end of financial year to which such invoice or debit note pertains or furnishing of the relevant annual return, whichever is earlier;</a:t>
            </a:r>
          </a:p>
          <a:p>
            <a:pPr>
              <a:buFont typeface="Wingdings" pitchFamily="2" charset="2"/>
              <a:buChar char="v"/>
            </a:pPr>
            <a:r>
              <a:rPr lang="en-US" sz="2400" dirty="0" smtClean="0">
                <a:latin typeface="Tahoma" pitchFamily="34" charset="0"/>
                <a:ea typeface="Tahoma" pitchFamily="34" charset="0"/>
                <a:cs typeface="Tahoma" pitchFamily="34" charset="0"/>
              </a:rPr>
              <a:t>Constitutional validity and </a:t>
            </a:r>
            <a:r>
              <a:rPr lang="en-US" sz="2400" dirty="0" err="1" smtClean="0">
                <a:latin typeface="Tahoma" pitchFamily="34" charset="0"/>
                <a:ea typeface="Tahoma" pitchFamily="34" charset="0"/>
                <a:cs typeface="Tahoma" pitchFamily="34" charset="0"/>
              </a:rPr>
              <a:t>vires</a:t>
            </a:r>
            <a:r>
              <a:rPr lang="en-US" sz="2400" dirty="0" smtClean="0">
                <a:latin typeface="Tahoma" pitchFamily="34" charset="0"/>
                <a:ea typeface="Tahoma" pitchFamily="34" charset="0"/>
                <a:cs typeface="Tahoma" pitchFamily="34" charset="0"/>
              </a:rPr>
              <a:t> of Section 43A(4) of the CGST Act and Rule 36(4) of the CGST Rules, to the extent that it seeks to restrict ITC available to a buyer of goods or services to the extent of 10% of the eligible credit, if invoices are not uploaded by the suppliers on the portal; </a:t>
            </a:r>
            <a:endParaRPr lang="en-IN" sz="2400" dirty="0" smtClean="0"/>
          </a:p>
          <a:p>
            <a:pPr>
              <a:buFont typeface="Wingdings" pitchFamily="2" charset="2"/>
              <a:buChar char="v"/>
            </a:pPr>
            <a:r>
              <a:rPr lang="en-US" sz="2400" dirty="0" smtClean="0">
                <a:latin typeface="Tahoma" pitchFamily="34" charset="0"/>
                <a:ea typeface="Tahoma" pitchFamily="34" charset="0"/>
                <a:cs typeface="Tahoma" pitchFamily="34" charset="0"/>
              </a:rPr>
              <a:t>ITC blocked on portal by the department for non payment of tax or non filing of return by supplier; </a:t>
            </a:r>
          </a:p>
          <a:p>
            <a:pPr>
              <a:buFont typeface="Wingdings" pitchFamily="2" charset="2"/>
              <a:buChar char="v"/>
            </a:pPr>
            <a:r>
              <a:rPr lang="en-US" sz="2400" dirty="0" smtClean="0">
                <a:latin typeface="Tahoma" pitchFamily="34" charset="0"/>
                <a:ea typeface="Tahoma" pitchFamily="34" charset="0"/>
                <a:cs typeface="Tahoma" pitchFamily="34" charset="0"/>
              </a:rPr>
              <a:t> Freezing of bank accounts in the course of any enquiry/investigation proceedings. </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37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EVIDENCE ACT  </a:t>
            </a:r>
            <a:endParaRPr lang="en-US" dirty="0"/>
          </a:p>
        </p:txBody>
      </p:sp>
      <p:sp>
        <p:nvSpPr>
          <p:cNvPr id="3" name="Content Placeholder 2"/>
          <p:cNvSpPr>
            <a:spLocks noGrp="1"/>
          </p:cNvSpPr>
          <p:nvPr>
            <p:ph idx="1"/>
          </p:nvPr>
        </p:nvSpPr>
        <p:spPr/>
        <p:txBody>
          <a:bodyPr>
            <a:normAutofit/>
          </a:bodyPr>
          <a:lstStyle/>
          <a:p>
            <a:r>
              <a:rPr lang="en-IN" sz="2200" dirty="0" smtClean="0"/>
              <a:t> Section 1 of the Evidence Act says that it applies to all judicial proceedings before any court. </a:t>
            </a:r>
          </a:p>
          <a:p>
            <a:r>
              <a:rPr lang="en-IN" sz="2200" dirty="0" smtClean="0"/>
              <a:t>An enquiry in which evidence is legally taken is included in the term judicial proceedings. </a:t>
            </a:r>
            <a:endParaRPr lang="en-US" sz="2200" dirty="0" smtClean="0"/>
          </a:p>
          <a:p>
            <a:r>
              <a:rPr lang="en-IN" sz="2200" dirty="0" smtClean="0"/>
              <a:t>Court includes all judges and </a:t>
            </a:r>
            <a:r>
              <a:rPr lang="en-IN" sz="2200" dirty="0" err="1" smtClean="0"/>
              <a:t>magsitrates</a:t>
            </a:r>
            <a:r>
              <a:rPr lang="en-IN" sz="2200" dirty="0" smtClean="0"/>
              <a:t> and all persons except arbitrators legally authorised to take evidence. </a:t>
            </a:r>
          </a:p>
          <a:p>
            <a:r>
              <a:rPr lang="en-US" sz="2200" dirty="0" smtClean="0"/>
              <a:t>“Evidence”. ––“Evidence” means and includes –– </a:t>
            </a:r>
          </a:p>
          <a:p>
            <a:r>
              <a:rPr lang="en-US" sz="2200" dirty="0" smtClean="0"/>
              <a:t>(1) all statements which the Court permits or requires to be made before it by witnesses, in relation to matters of fact under inquiry; such statements are called oral evidence; </a:t>
            </a:r>
          </a:p>
          <a:p>
            <a:r>
              <a:rPr lang="en-US" sz="2200" dirty="0" smtClean="0"/>
              <a:t>(2) all documents including electronic records produced for the inspection of the Court; such documents are called documentary evidence.  </a:t>
            </a:r>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 EVIDENCE ACT  </a:t>
            </a:r>
            <a:endParaRPr lang="en-US" dirty="0"/>
          </a:p>
        </p:txBody>
      </p:sp>
      <p:sp>
        <p:nvSpPr>
          <p:cNvPr id="3" name="Content Placeholder 2"/>
          <p:cNvSpPr>
            <a:spLocks noGrp="1"/>
          </p:cNvSpPr>
          <p:nvPr>
            <p:ph idx="1"/>
          </p:nvPr>
        </p:nvSpPr>
        <p:spPr/>
        <p:txBody>
          <a:bodyPr>
            <a:normAutofit/>
          </a:bodyPr>
          <a:lstStyle/>
          <a:p>
            <a:r>
              <a:rPr lang="en-IN" sz="2300" dirty="0" smtClean="0"/>
              <a:t> </a:t>
            </a:r>
            <a:r>
              <a:rPr lang="en-US" sz="2300" dirty="0" smtClean="0"/>
              <a:t>“Document”. ––“Document” means any matter expressed or described upon any substance by means of letters, figures or marks, or by more than one of those means, intended to be used, or which may be used, for the purpose of recording that matter.</a:t>
            </a:r>
            <a:endParaRPr lang="en-IN" sz="2300" dirty="0" smtClean="0"/>
          </a:p>
          <a:p>
            <a:r>
              <a:rPr lang="en-US" sz="2300" dirty="0" smtClean="0"/>
              <a:t>“Evidence”. ––“Evidence” means and includes –– </a:t>
            </a:r>
          </a:p>
          <a:p>
            <a:r>
              <a:rPr lang="en-US" sz="2300" dirty="0" smtClean="0"/>
              <a:t>(1) all statements which the Court permits or requires to be made before it by witnesses, in relation to matters of fact under inquiry; such statements are called oral evidence; </a:t>
            </a:r>
          </a:p>
          <a:p>
            <a:r>
              <a:rPr lang="en-US" sz="2300" dirty="0" smtClean="0"/>
              <a:t>(2) all documents including electronic records produced for the inspection of the Court; such documents are called documentary evidence.  </a:t>
            </a:r>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 EVIDENCE ACT  </a:t>
            </a:r>
            <a:endParaRPr lang="en-US" dirty="0"/>
          </a:p>
        </p:txBody>
      </p:sp>
      <p:sp>
        <p:nvSpPr>
          <p:cNvPr id="3" name="Content Placeholder 2"/>
          <p:cNvSpPr>
            <a:spLocks noGrp="1"/>
          </p:cNvSpPr>
          <p:nvPr>
            <p:ph idx="1"/>
          </p:nvPr>
        </p:nvSpPr>
        <p:spPr/>
        <p:txBody>
          <a:bodyPr>
            <a:normAutofit fontScale="92500"/>
          </a:bodyPr>
          <a:lstStyle/>
          <a:p>
            <a:r>
              <a:rPr lang="en-IN" sz="2300" dirty="0" smtClean="0"/>
              <a:t>Chapter I is preliminary and Chapter relates to relevancy of facts. </a:t>
            </a:r>
          </a:p>
          <a:p>
            <a:r>
              <a:rPr lang="en-IN" sz="2400" dirty="0" smtClean="0"/>
              <a:t>Chapter III  contains rules  relating to  facts which need not be proved, </a:t>
            </a:r>
          </a:p>
          <a:p>
            <a:r>
              <a:rPr lang="en-IN" sz="2400" dirty="0" smtClean="0"/>
              <a:t>Chapter IV  contains rules  relating to oral   evidence, </a:t>
            </a:r>
          </a:p>
          <a:p>
            <a:r>
              <a:rPr lang="en-IN" sz="2400" dirty="0" smtClean="0"/>
              <a:t>Chapter V  contains rules  relating to   documentary evidence, </a:t>
            </a:r>
          </a:p>
          <a:p>
            <a:r>
              <a:rPr lang="en-IN" sz="2400" dirty="0" smtClean="0"/>
              <a:t>Chapter VI  contains rules  relating to exclusion of oral by documentary evidence, </a:t>
            </a:r>
          </a:p>
          <a:p>
            <a:r>
              <a:rPr lang="en-IN" sz="2400" dirty="0" smtClean="0"/>
              <a:t>Chapter VII  contains rules  relating to the Burden of proof, </a:t>
            </a:r>
          </a:p>
          <a:p>
            <a:r>
              <a:rPr lang="en-IN" sz="2400" dirty="0" smtClean="0"/>
              <a:t>Chapter VIII contains rules  relating to </a:t>
            </a:r>
            <a:r>
              <a:rPr lang="en-IN" sz="2400" dirty="0" err="1" smtClean="0"/>
              <a:t>estoppel</a:t>
            </a:r>
            <a:r>
              <a:rPr lang="en-IN" sz="2400" dirty="0" smtClean="0"/>
              <a:t>, </a:t>
            </a:r>
          </a:p>
          <a:p>
            <a:r>
              <a:rPr lang="en-IN" sz="2400" dirty="0" smtClean="0"/>
              <a:t>Chapter IX contains rules  relating to  witnesses, </a:t>
            </a:r>
          </a:p>
          <a:p>
            <a:r>
              <a:rPr lang="en-IN" sz="2400" dirty="0" smtClean="0"/>
              <a:t>Chapter X contains rules  relating to  the examination of witnesses, cross examination etc. </a:t>
            </a:r>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err="1" smtClean="0"/>
              <a:t>Admisison</a:t>
            </a:r>
            <a:r>
              <a:rPr lang="en-IN" dirty="0" smtClean="0"/>
              <a:t> and retraction of statements</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Under the Evidence Act, admissions are treated as admitted fact, they may not be conclusive proof of the matter, but they may operate as "</a:t>
            </a:r>
            <a:r>
              <a:rPr lang="en-US" sz="2600" dirty="0" err="1" smtClean="0"/>
              <a:t>estoppel</a:t>
            </a:r>
            <a:r>
              <a:rPr lang="en-US" sz="2600" dirty="0" smtClean="0"/>
              <a:t> in further proceedings" – Section 31 of Evidence Act.</a:t>
            </a:r>
          </a:p>
          <a:p>
            <a:r>
              <a:rPr lang="en-US" sz="2600" dirty="0" smtClean="0"/>
              <a:t>Admissions give rise to rebuttable presumptions and can be rebutted on the grounds that the confession was made by inducement, threat or promise – Section 24 of the Evidence Act.</a:t>
            </a:r>
          </a:p>
          <a:p>
            <a:r>
              <a:rPr lang="en-US" sz="2600" dirty="0" smtClean="0"/>
              <a:t>Very often statements recorded at the time of search and seizure are retracted claiming that the statement has been obtained under pressure and duress or mistaken impression. An Affidavit in this connection is filed with the Department. An attempt is made to find out the evidentiary value of such retraction by an Affidavit.</a:t>
            </a:r>
          </a:p>
          <a:p>
            <a:r>
              <a:rPr lang="en-US" sz="2600" dirty="0" smtClean="0"/>
              <a:t>If documentary evidence is found contrary to oral evidence i.e. statement of an accused, documentary evidence is preferred to an oral evidence.</a:t>
            </a:r>
          </a:p>
          <a:p>
            <a:pPr>
              <a:buNone/>
            </a:pPr>
            <a:endParaRPr lang="en-IN" sz="24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err="1" smtClean="0"/>
              <a:t>Admisison</a:t>
            </a:r>
            <a:r>
              <a:rPr lang="en-IN" dirty="0" smtClean="0"/>
              <a:t> and retraction of statements</a:t>
            </a:r>
            <a:endParaRPr lang="en-US" dirty="0"/>
          </a:p>
        </p:txBody>
      </p:sp>
      <p:sp>
        <p:nvSpPr>
          <p:cNvPr id="3" name="Content Placeholder 2"/>
          <p:cNvSpPr>
            <a:spLocks noGrp="1"/>
          </p:cNvSpPr>
          <p:nvPr>
            <p:ph idx="1"/>
          </p:nvPr>
        </p:nvSpPr>
        <p:spPr/>
        <p:txBody>
          <a:bodyPr>
            <a:normAutofit fontScale="92500" lnSpcReduction="20000"/>
          </a:bodyPr>
          <a:lstStyle/>
          <a:p>
            <a:r>
              <a:rPr lang="en-IN" sz="2300" dirty="0" smtClean="0"/>
              <a:t> </a:t>
            </a:r>
            <a:r>
              <a:rPr lang="en-US" sz="2400" dirty="0" smtClean="0"/>
              <a:t>A person accused of commission of an offence is not expected to prove to the hilt that confession had been obtained from him by any inducement, threat or promise by a person in authority. The burden is on the prosecution to show that the confession is voluntary in nature and not obtained as an outcome of threat, etc. if the same is to be relied upon solely for the purpose of securing a conviction. With a view to arrive at a finding as regards the voluntary nature of statement or otherwise of a confession which has since been retracted, the Court must bear in mind the attending circumstances which would include the time of retraction, the nature thereof, the manner in which such retraction has been made and other relevant factors. Law does not say that the accused has to prove that retraction of confession made by him was because of threat, coercion, etc. but the requirement is that it may appear to the court as such.</a:t>
            </a:r>
            <a:endParaRPr lang="en-IN" sz="2300" dirty="0" smtClean="0"/>
          </a:p>
          <a:p>
            <a:r>
              <a:rPr lang="en-US" sz="2400" dirty="0" err="1" smtClean="0"/>
              <a:t>Vinod</a:t>
            </a:r>
            <a:r>
              <a:rPr lang="en-US" sz="2400" dirty="0" smtClean="0"/>
              <a:t> </a:t>
            </a:r>
            <a:r>
              <a:rPr lang="en-US" sz="2400" dirty="0" err="1" smtClean="0"/>
              <a:t>Solanki</a:t>
            </a:r>
            <a:r>
              <a:rPr lang="en-US" sz="2400" dirty="0" smtClean="0"/>
              <a:t> v. Union of India — 2009 (233) E.L.T. 157 (S.C.)</a:t>
            </a:r>
            <a:endParaRPr lang="en-IN" sz="24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Cross Examination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Normal </a:t>
            </a:r>
            <a:r>
              <a:rPr lang="en-US" sz="2400" dirty="0" smtClean="0"/>
              <a:t>rule is that if the witness is not cross-examined, then the examination-in-chief/statement of that witness cannot be termed as evidence and, therefore, cannot be read in evidence and cannot be relied upon by the Department in support of their case. </a:t>
            </a:r>
          </a:p>
          <a:p>
            <a:r>
              <a:rPr lang="en-US" sz="2400" dirty="0" smtClean="0"/>
              <a:t>It has been repeatedly held that at the stage of adjudication, it is the right of an </a:t>
            </a:r>
            <a:r>
              <a:rPr lang="en-US" sz="2400" dirty="0" err="1" smtClean="0"/>
              <a:t>assessee</a:t>
            </a:r>
            <a:r>
              <a:rPr lang="en-US" sz="2400" dirty="0" smtClean="0"/>
              <a:t> to seek cross-examination of the witnesses, whose statements are sought to be relied upon by the Revenue and that the cross-examination is necessary so that it could be established as to whether the statements of witnesses so recorded had been given voluntarily or whether the same are based on personal knowledge or legal records or on hearsay or the statements were extracted. </a:t>
            </a:r>
            <a:endParaRPr lang="en-IN" sz="2400" dirty="0" smtClean="0"/>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3189</TotalTime>
  <Words>4151</Words>
  <Application>Microsoft Office PowerPoint</Application>
  <PresentationFormat>On-screen Show (4:3)</PresentationFormat>
  <Paragraphs>367</Paragraphs>
  <Slides>37</Slides>
  <Notes>13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Slide 1</vt:lpstr>
      <vt:lpstr>INTERPLAY BETWEEN EVIDENCE ACT &amp; GST</vt:lpstr>
      <vt:lpstr>INTERPLAY BETWEEN EVIDENCE ACT &amp; GST</vt:lpstr>
      <vt:lpstr>EVIDENCE ACT  </vt:lpstr>
      <vt:lpstr> EVIDENCE ACT  </vt:lpstr>
      <vt:lpstr> EVIDENCE ACT  </vt:lpstr>
      <vt:lpstr>Admisison and retraction of statements</vt:lpstr>
      <vt:lpstr>Admisison and retraction of statements</vt:lpstr>
      <vt:lpstr>Cross Examination </vt:lpstr>
      <vt:lpstr>Cross Examination </vt:lpstr>
      <vt:lpstr>Cross Examination </vt:lpstr>
      <vt:lpstr>BURDEN OF PROOF</vt:lpstr>
      <vt:lpstr>BURDEN OF PROOF</vt:lpstr>
      <vt:lpstr>Opinion of Experts</vt:lpstr>
      <vt:lpstr>Opinion of Experts</vt:lpstr>
      <vt:lpstr>Opinion of Experts</vt:lpstr>
      <vt:lpstr>Some important SC judgments on evidence</vt:lpstr>
      <vt:lpstr>Some important SC judgments on evidence</vt:lpstr>
      <vt:lpstr>Some important SC judgments on evidence</vt:lpstr>
      <vt:lpstr>Cross-objections</vt:lpstr>
      <vt:lpstr>Cross-objections</vt:lpstr>
      <vt:lpstr>Production of additional evidence</vt:lpstr>
      <vt:lpstr>Production of additional evidence</vt:lpstr>
      <vt:lpstr>Production of additional evidence</vt:lpstr>
      <vt:lpstr>Production of additional evidence</vt:lpstr>
      <vt:lpstr>WRIT REMEDIES </vt:lpstr>
      <vt:lpstr>WRIT REMEDIES </vt:lpstr>
      <vt:lpstr>WRIT REMEDIES –AGAINST WHOM </vt:lpstr>
      <vt:lpstr>TIME LIMIT FOR FILING WRIT </vt:lpstr>
      <vt:lpstr>WRIT REMEDIES –APPROPRIATE HIGH COURT?</vt:lpstr>
      <vt:lpstr>WRIT REMEDIES –TYPES OF WRIT</vt:lpstr>
      <vt:lpstr>WRIT REMEDIES –ALTERNATE REMEDY</vt:lpstr>
      <vt:lpstr>WRIT REMEDIES –ALTERNATE REMEDY</vt:lpstr>
      <vt:lpstr>WRIT REMEDIES –AT THE STAGE OF SHOW CAUSE NOTICE OR SUMMON</vt:lpstr>
      <vt:lpstr>WRIT REMEDIES –ORDERS OF QUASI JUDICIAL AUTHORITY</vt:lpstr>
      <vt:lpstr>WRIT REMEDIES –CASE LAWS </vt:lpstr>
      <vt:lpstr>BURNING ISSUES IN HIGH COURT / SUPREME COURT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219</cp:revision>
  <dcterms:created xsi:type="dcterms:W3CDTF">2017-09-15T12:27:52Z</dcterms:created>
  <dcterms:modified xsi:type="dcterms:W3CDTF">2021-05-21T12:25:11Z</dcterms:modified>
</cp:coreProperties>
</file>